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51"/>
  </p:notesMasterIdLst>
  <p:sldIdLst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88" r:id="rId19"/>
    <p:sldId id="289" r:id="rId20"/>
    <p:sldId id="290" r:id="rId21"/>
    <p:sldId id="291" r:id="rId22"/>
    <p:sldId id="292" r:id="rId23"/>
    <p:sldId id="293" r:id="rId24"/>
    <p:sldId id="277" r:id="rId25"/>
    <p:sldId id="294" r:id="rId26"/>
    <p:sldId id="295" r:id="rId27"/>
    <p:sldId id="278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279" r:id="rId36"/>
    <p:sldId id="281" r:id="rId37"/>
    <p:sldId id="282" r:id="rId38"/>
    <p:sldId id="283" r:id="rId39"/>
    <p:sldId id="284" r:id="rId40"/>
    <p:sldId id="285" r:id="rId41"/>
    <p:sldId id="287" r:id="rId42"/>
    <p:sldId id="286" r:id="rId43"/>
    <p:sldId id="280" r:id="rId44"/>
    <p:sldId id="303" r:id="rId45"/>
    <p:sldId id="304" r:id="rId46"/>
    <p:sldId id="305" r:id="rId47"/>
    <p:sldId id="273" r:id="rId48"/>
    <p:sldId id="274" r:id="rId49"/>
    <p:sldId id="27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44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46E89-9824-4500-B0F6-6D17584D8D97}" type="datetimeFigureOut">
              <a:rPr lang="en-GB" smtClean="0"/>
              <a:t>16/04/2014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97793-D045-435B-8345-0985CD9C1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39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B68CB-3FE9-4AF2-9018-69C7C28D8AC1}" type="slidenum">
              <a:rPr lang="ru-RU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11B066-C048-4C22-A137-4CFD65452EB0}" type="slidenum">
              <a:rPr lang="ru-RU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B4AE0-9199-4C89-AF65-A8201B0FACCD}" type="slidenum">
              <a:rPr lang="ru-RU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1CC1DC-4D0F-4CE5-945D-8EB5AF01DD80}" type="slidenum">
              <a:rPr lang="ru-RU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2B02B4-2B85-47BC-9625-4CF461242BDA}" type="slidenum">
              <a:rPr lang="ru-RU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D97332-B19E-42A4-A3F8-5C866F650FDE}" type="slidenum">
              <a:rPr lang="ru-RU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D79344-1516-4883-B774-6028F4FA6253}" type="slidenum">
              <a:rPr lang="ru-RU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4F45F1-25F5-44D6-BDAE-1F1E5AB11B51}" type="slidenum">
              <a:rPr lang="ru-RU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A7FBE-82CA-4155-9215-8A2D9C074663}" type="slidenum">
              <a:rPr lang="ru-RU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59A5AF-D482-4D63-A2A6-EA4ED2DF0803}" type="slidenum">
              <a:rPr lang="ru-RU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DA7AFC-5539-4D6B-B632-766699A3BCBF}" type="slidenum">
              <a:rPr lang="ru-RU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6855DA-9A9B-4670-8B11-3823887EC34A}" type="slidenum">
              <a:rPr lang="ru-RU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ru-R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95EF4-D4E6-450C-901C-C744C2CAD9FA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FFE74-28EE-49BD-BB92-59229AE2B0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144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0" y="6445250"/>
            <a:ext cx="4643438" cy="584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B2B2B2">
                    <a:lumMod val="50000"/>
                  </a:srgbClr>
                </a:solidFill>
                <a:latin typeface="Chiller" pitchFamily="82" charset="0"/>
              </a:rPr>
              <a:t>Shopper &amp; Customer Marketing HC Russia 2014</a:t>
            </a: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4817E-94C5-4B5F-BF30-EA7F8222AC7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F72E2-E138-4FDB-8272-EA90F09229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98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096A1-6077-4D00-83CF-68597AFFB7BF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FAB65-4BF7-4074-9527-13C9156170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777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A516F-DBAF-40DC-B5FE-11EC8044DFB2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885F3-1441-4C60-9F82-BD26460F56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210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FC274-9C44-41AC-9294-5D707467400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3349C-5B28-491B-857A-D33C32DF20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113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2B571-896C-4AAC-A817-319781294845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F50BD-6A11-4912-946A-D05264B2790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475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E3393-EBD1-43DE-B57C-46D24E2A19DB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E270C-EB2E-46AC-B72C-DA3B2EE4E60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546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B792C-0912-45A9-A8B7-1A43ABAB9EE5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8E861-2460-4B8C-B4F3-28487F10DC2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66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D8E93-CA2A-4F67-8835-93FBF1F3218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6907-3ED7-43C6-A1F3-BF859809DF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8561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7F12-0110-469B-A6A2-3B69BC37C2D9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A04DB-0469-4A93-ADCF-5CDA7675EF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839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3A3F7-8F94-4DA2-BF78-8E45EC32630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BBDCA-0317-499B-8423-C0D7F41387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185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4A24A-A492-4B6B-A2E3-3CFF0CC0614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EDABB-7E4D-492A-8A93-1A9DFF3114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774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0" y="6445250"/>
            <a:ext cx="4643438" cy="584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B2B2B2">
                    <a:lumMod val="50000"/>
                  </a:srgbClr>
                </a:solidFill>
                <a:latin typeface="Chiller" pitchFamily="82" charset="0"/>
              </a:rPr>
              <a:t>Shopper &amp; Customer Marketing HC Russia 2014</a:t>
            </a: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ACC19-65BE-4363-B3C3-CD3D1AA68F9C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CAAF5-14F3-4CB2-AAD3-3D34DAAE827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648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FE31C-1B16-44D9-9699-48B9FD20FBD2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7412A-B9A5-4C5E-8A37-8ABFBB87AF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826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EA175-0FC3-4369-8977-C1C5CB2C5425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92B6E-68D4-4C53-9D29-108AED9BA53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429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D47A6-B585-4B97-B9CB-1593996D846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8F2A7-0D4B-4D65-A80C-80CC755543C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125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C6930-0E41-4734-B0B2-78FEB12F4C03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CF49A-F5DE-4A68-9EE5-1DF8BF71AD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91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02BD2-C571-4351-A669-179DE73EFF8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1C4E5-B0E1-46DF-BBD4-27772450DC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5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E2A91-BCE5-4F99-97EA-08F425D2573E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77BA8-C4B4-4771-92D5-4DE4CE8AF3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886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09B19-8EF5-4BA8-8EA7-71BD1B686E8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C4A6-C29D-4199-936B-F723EA0351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639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D366C4-C1CF-4A65-93A0-6B33C58FA5AC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C2583-9442-447E-BDFD-5A0E04CAC7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5820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003D7-ED5F-4C07-99FB-ACA835306839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26DC5-7DCD-45B4-A634-4BC901C126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7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</a:t>
            </a:r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A70F060-D48D-4780-B956-BAE96F5CA23F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EE0016D-30E1-4530-92C3-6248A56ABF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27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595959"/>
          </a:solidFill>
          <a:latin typeface="+mn-lt"/>
          <a:ea typeface="Kite Display" pitchFamily="2" charset="0"/>
          <a:cs typeface="Kite Display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</a:t>
            </a:r>
          </a:p>
        </p:txBody>
      </p:sp>
      <p:sp>
        <p:nvSpPr>
          <p:cNvPr id="614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29C087-88A9-4761-8C60-0E436617D24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8E1E4C2-BDDD-4446-85CC-02C2AF866B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42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595959"/>
          </a:solidFill>
          <a:latin typeface="+mn-lt"/>
          <a:ea typeface="Kite Display" pitchFamily="2" charset="0"/>
          <a:cs typeface="Kite Display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1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51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6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55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jpeg"/><Relationship Id="rId5" Type="http://schemas.openxmlformats.org/officeDocument/2006/relationships/image" Target="../media/image74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en-US" smtClean="0"/>
              <a:t>POSM</a:t>
            </a:r>
            <a:endParaRPr lang="en-US" sz="2400" smtClean="0"/>
          </a:p>
        </p:txBody>
      </p:sp>
      <p:sp>
        <p:nvSpPr>
          <p:cNvPr id="67587" name="Rectangle 1"/>
          <p:cNvSpPr>
            <a:spLocks noChangeArrowheads="1"/>
          </p:cNvSpPr>
          <p:nvPr/>
        </p:nvSpPr>
        <p:spPr bwMode="auto">
          <a:xfrm>
            <a:off x="468313" y="1412875"/>
            <a:ext cx="82804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srgbClr val="595959"/>
                </a:solidFill>
                <a:cs typeface="Arial" charset="0"/>
              </a:rPr>
              <a:t>POSM – </a:t>
            </a:r>
            <a:r>
              <a:rPr lang="en-US" sz="4400" smtClean="0">
                <a:solidFill>
                  <a:srgbClr val="595959"/>
                </a:solidFill>
                <a:cs typeface="Arial" charset="0"/>
              </a:rPr>
              <a:t>Point of sales materials</a:t>
            </a:r>
            <a:r>
              <a:rPr lang="ru-RU" sz="4400" smtClean="0">
                <a:solidFill>
                  <a:srgbClr val="595959"/>
                </a:solidFill>
                <a:cs typeface="Arial" charset="0"/>
              </a:rPr>
              <a:t>, то есть материалы и оборудование, которое размещается в месте продаж</a:t>
            </a:r>
            <a:endParaRPr lang="en-US" sz="4400" smtClean="0">
              <a:solidFill>
                <a:srgbClr val="595959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98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Полочный органайзер. Повторяет рекомендованную планограмму, фиксирует полочное пространство.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Как правило выполнен из пластика. На передний торец, который видит покупатель также размещается информация о бренде (шелфтоккер)</a:t>
            </a:r>
          </a:p>
        </p:txBody>
      </p:sp>
      <p:sp>
        <p:nvSpPr>
          <p:cNvPr id="79875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Полочный дисплей</a:t>
            </a:r>
            <a:endParaRPr lang="en-US" sz="2400" smtClean="0"/>
          </a:p>
        </p:txBody>
      </p:sp>
      <p:pic>
        <p:nvPicPr>
          <p:cNvPr id="2" name="Picture 3" descr="\\Rumofs002\sales\TradeMarketing\S&amp;CM HC\FIELD VISITS\photos\IMG_39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7" y="2953531"/>
            <a:ext cx="4190588" cy="31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6" descr="\\Rumofs002\sales\TradeMarketing\S&amp;CM HC\FIELD VISITS\Kazan (29.11.13)\IMG_42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593" y="2953531"/>
            <a:ext cx="4231772" cy="317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116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Прикассовый дисплей</a:t>
            </a:r>
            <a:endParaRPr lang="en-US" sz="2400" smtClean="0"/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08369"/>
            <a:ext cx="2514354" cy="399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359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C2058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Материал, предназначенный для размещения рекламы о продукте или самого продукта в прикассовой зоне.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Может быть выполнен из любого материала, любой формы и размера.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Главная задача – привлечение внимания покупателя и импульсная закупка.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18396" r="27879" b="14937"/>
          <a:stretch/>
        </p:blipFill>
        <p:spPr bwMode="auto">
          <a:xfrm>
            <a:off x="323850" y="2874086"/>
            <a:ext cx="4857750" cy="368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359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8C2058">
                      <a:alpha val="50000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809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Напольный дисплей со стоком</a:t>
            </a:r>
            <a:endParaRPr lang="en-US" sz="240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Напольная конструкция, предназначенная для размещения дополнительной выкладки продукта.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Обычно это пластиковый или картонный стеллаж с полками.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Также размещается реклама продуктов</a:t>
            </a:r>
            <a:r>
              <a:rPr lang="en-US" sz="2000" smtClean="0">
                <a:solidFill>
                  <a:srgbClr val="595959"/>
                </a:solidFill>
                <a:cs typeface="Arial" charset="0"/>
              </a:rPr>
              <a:t>/ </a:t>
            </a: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брендов.</a:t>
            </a:r>
          </a:p>
        </p:txBody>
      </p:sp>
      <p:pic>
        <p:nvPicPr>
          <p:cNvPr id="79877" name="Picture 5" descr="D:\Data\dkotova\Desktop\сентябрь Г.Уфа_Флория_ ул.Гагарина 1дробь3 категория В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99" y="2592388"/>
            <a:ext cx="3199209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56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Напольный дисплей без стока</a:t>
            </a:r>
            <a:endParaRPr lang="en-US" sz="240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850" y="1268413"/>
            <a:ext cx="32575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Напольная конструкция информационного характера.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Например, лама, картонная напольная стойка, вырубная напольная конструкция.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На ней размещается информация о какой-либо кампании, либо информация о продукте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/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бренде.</a:t>
            </a:r>
          </a:p>
        </p:txBody>
      </p:sp>
      <p:pic>
        <p:nvPicPr>
          <p:cNvPr id="80901" name="Picture 5" descr="D:\Data\dkotova\Desktop\_________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95145"/>
            <a:ext cx="5105400" cy="38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146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POS-</a:t>
            </a:r>
            <a:r>
              <a:rPr lang="ru-RU" smtClean="0"/>
              <a:t>поддержка</a:t>
            </a:r>
            <a:endParaRPr lang="en-GB" smtClean="0"/>
          </a:p>
        </p:txBody>
      </p:sp>
      <p:sp>
        <p:nvSpPr>
          <p:cNvPr id="83971" name="Заголовок 1"/>
          <p:cNvSpPr txBox="1">
            <a:spLocks/>
          </p:cNvSpPr>
          <p:nvPr/>
        </p:nvSpPr>
        <p:spPr bwMode="auto">
          <a:xfrm>
            <a:off x="250825" y="909638"/>
            <a:ext cx="4033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Зачем нам?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  <p:sp>
        <p:nvSpPr>
          <p:cNvPr id="83972" name="Заголовок 1"/>
          <p:cNvSpPr txBox="1">
            <a:spLocks/>
          </p:cNvSpPr>
          <p:nvPr/>
        </p:nvSpPr>
        <p:spPr bwMode="auto">
          <a:xfrm>
            <a:off x="4572000" y="909638"/>
            <a:ext cx="40322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Зачем аптеке?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1628800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0" name="Rounded Rectangle 4"/>
          <p:cNvSpPr/>
          <p:nvPr/>
        </p:nvSpPr>
        <p:spPr>
          <a:xfrm>
            <a:off x="4860032" y="1653052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Организация    пространства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860032" y="4470472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3" name="Rounded Rectangle 4"/>
          <p:cNvSpPr/>
          <p:nvPr/>
        </p:nvSpPr>
        <p:spPr>
          <a:xfrm>
            <a:off x="4898726" y="4494724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Информационная поддержка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60032" y="5417210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6" name="Rounded Rectangle 4"/>
          <p:cNvSpPr/>
          <p:nvPr/>
        </p:nvSpPr>
        <p:spPr>
          <a:xfrm>
            <a:off x="4898726" y="5441462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Импульсная               покупка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7993" y="1628800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19" name="Rounded Rectangle 4"/>
          <p:cNvSpPr/>
          <p:nvPr/>
        </p:nvSpPr>
        <p:spPr>
          <a:xfrm>
            <a:off x="526687" y="1653052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Доля полки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7993" y="2576024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2" name="Rounded Rectangle 4"/>
          <p:cNvSpPr/>
          <p:nvPr/>
        </p:nvSpPr>
        <p:spPr>
          <a:xfrm>
            <a:off x="526687" y="2600276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Соблюдение планограммы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87993" y="4470472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5" name="Rounded Rectangle 4"/>
          <p:cNvSpPr/>
          <p:nvPr/>
        </p:nvSpPr>
        <p:spPr>
          <a:xfrm>
            <a:off x="526687" y="4494724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Поддержка новинок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87993" y="3523248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28" name="Rounded Rectangle 4"/>
          <p:cNvSpPr/>
          <p:nvPr/>
        </p:nvSpPr>
        <p:spPr>
          <a:xfrm>
            <a:off x="526687" y="3547500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Дополнительная выкладка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87993" y="5417697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1" name="Rounded Rectangle 4"/>
          <p:cNvSpPr/>
          <p:nvPr/>
        </p:nvSpPr>
        <p:spPr>
          <a:xfrm>
            <a:off x="526687" y="5441949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Реклама в торговой точке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860032" y="2576024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4" name="Rounded Rectangle 4"/>
          <p:cNvSpPr/>
          <p:nvPr/>
        </p:nvSpPr>
        <p:spPr>
          <a:xfrm>
            <a:off x="4898726" y="2600276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Экономия времени фармацевта и покупателя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860032" y="3523248"/>
            <a:ext cx="3672408" cy="828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</p:sp>
      <p:sp>
        <p:nvSpPr>
          <p:cNvPr id="37" name="Rounded Rectangle 4"/>
          <p:cNvSpPr/>
          <p:nvPr/>
        </p:nvSpPr>
        <p:spPr>
          <a:xfrm>
            <a:off x="4898726" y="3547500"/>
            <a:ext cx="3595020" cy="77949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87630" tIns="87630" rIns="87630" bIns="87630" spcCol="1270"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300" dirty="0">
                <a:solidFill>
                  <a:srgbClr val="FFFFFF"/>
                </a:solidFill>
                <a:cs typeface="Calibri" pitchFamily="34" charset="0"/>
              </a:rPr>
              <a:t>Дополнительное место продаж</a:t>
            </a:r>
            <a:endParaRPr lang="en-GB" sz="2300" dirty="0">
              <a:solidFill>
                <a:srgbClr val="FFFFFF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Нурофен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919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38100" y="15875"/>
            <a:ext cx="558006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Дисплей Нурофен горизонтальный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242093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13725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закрытая, горизонтальная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Размеры: 384мм х 221мм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Основной дисплей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Сменный шелфтокер (вставлен в дисплей)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Вставка заглушки под Нурофен кор 6 таб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Сменная планограмма внутри дисплея</a:t>
            </a:r>
            <a:endParaRPr lang="en-US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Отламывающийся дисплей слева позволяет разместить дисплея на небольшом пространстве полки</a:t>
            </a:r>
            <a:r>
              <a:rPr lang="en-US" sz="1400" b="1" kern="0" dirty="0">
                <a:solidFill>
                  <a:schemeClr val="tx2"/>
                </a:solidFill>
                <a:cs typeface="Arial" pitchFamily="34" charset="0"/>
              </a:rPr>
              <a:t> (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опция для исключительных случаев)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endParaRPr lang="ru-RU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3060700"/>
            <a:ext cx="3960812" cy="359886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5288" y="3765550"/>
          <a:ext cx="3240087" cy="173694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59810"/>
                <a:gridCol w="910999"/>
                <a:gridCol w="1269278"/>
              </a:tblGrid>
              <a:tr h="396087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кор 6 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</a:t>
                      </a:r>
                      <a:r>
                        <a:rPr lang="ru-RU" sz="1000" baseline="0" dirty="0" smtClean="0">
                          <a:solidFill>
                            <a:schemeClr val="bg1"/>
                          </a:solidFill>
                        </a:rPr>
                        <a:t> кор 12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для детей  8 таб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0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Форте</a:t>
                      </a:r>
                      <a:endParaRPr lang="en-GB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</a:t>
                      </a:r>
                      <a:r>
                        <a:rPr lang="ru-RU" sz="1000" baseline="0" dirty="0" smtClean="0">
                          <a:solidFill>
                            <a:schemeClr val="bg1"/>
                          </a:solidFill>
                        </a:rPr>
                        <a:t> кор 24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Экспресс нео 24 таб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087">
                <a:tc rowSpan="2"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Экспресс Леди</a:t>
                      </a: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кап 20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Экспресс нео 6 таб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48463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marL="91481" marR="91481" marT="45699" marB="4569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кап 10</a:t>
                      </a:r>
                      <a:endParaRPr lang="en-GB" sz="10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dirty="0" smtClean="0">
                          <a:solidFill>
                            <a:schemeClr val="bg1"/>
                          </a:solidFill>
                        </a:rPr>
                        <a:t>Нурофен Экспресс нео 12  таб</a:t>
                      </a:r>
                      <a:endParaRPr lang="en-GB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1496" marR="91496" marT="45668" marB="45668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074" name="Group 1"/>
          <p:cNvGrpSpPr>
            <a:grpSpLocks/>
          </p:cNvGrpSpPr>
          <p:nvPr/>
        </p:nvGrpSpPr>
        <p:grpSpPr bwMode="auto">
          <a:xfrm>
            <a:off x="4991100" y="3786188"/>
            <a:ext cx="3613150" cy="2090737"/>
            <a:chOff x="1845762" y="5153045"/>
            <a:chExt cx="2807199" cy="1579971"/>
          </a:xfrm>
        </p:grpSpPr>
        <p:pic>
          <p:nvPicPr>
            <p:cNvPr id="2076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0" y="5157192"/>
              <a:ext cx="1814511" cy="157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7" name="Picture 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762" y="5153045"/>
              <a:ext cx="992688" cy="157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75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" b="-21"/>
          <a:stretch>
            <a:fillRect/>
          </a:stretch>
        </p:blipFill>
        <p:spPr bwMode="auto">
          <a:xfrm>
            <a:off x="4846638" y="485775"/>
            <a:ext cx="4297362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25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38100" y="15875"/>
            <a:ext cx="558006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Дисплей Нурофен вертикальный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2133600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13725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закрытая, вертикальная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382 мм х 226 мм 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Основной дисплей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Сменный шелфтокер (вставлен в дисплей)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Вставка заглушки под Нурофен кор 6 таб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Сменная планограмма внутри дисплея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3060700"/>
            <a:ext cx="3960812" cy="359886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077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"/>
          <a:stretch>
            <a:fillRect/>
          </a:stretch>
        </p:blipFill>
        <p:spPr bwMode="auto">
          <a:xfrm>
            <a:off x="4859338" y="269875"/>
            <a:ext cx="4040187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78" name="Group 7"/>
          <p:cNvGrpSpPr>
            <a:grpSpLocks/>
          </p:cNvGrpSpPr>
          <p:nvPr/>
        </p:nvGrpSpPr>
        <p:grpSpPr bwMode="auto">
          <a:xfrm>
            <a:off x="5011738" y="3967163"/>
            <a:ext cx="3232150" cy="1693862"/>
            <a:chOff x="1845762" y="5153045"/>
            <a:chExt cx="2807199" cy="1579971"/>
          </a:xfrm>
        </p:grpSpPr>
        <p:pic>
          <p:nvPicPr>
            <p:cNvPr id="310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450" y="5157192"/>
              <a:ext cx="1814511" cy="157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01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762" y="5153045"/>
              <a:ext cx="992688" cy="1575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68313" y="3649663"/>
          <a:ext cx="3384550" cy="1585912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59953"/>
                <a:gridCol w="911123"/>
                <a:gridCol w="1413474"/>
              </a:tblGrid>
              <a:tr h="39647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кор 6 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кор 12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для детей  8 таб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Форте</a:t>
                      </a:r>
                      <a:endParaRPr lang="en-GB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кор 24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Экспресс нео 24 таб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47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Экспресс Леди</a:t>
                      </a:r>
                    </a:p>
                    <a:p>
                      <a:pPr marL="0" algn="ctr" defTabSz="914400" rtl="0" eaLnBrk="1" latinLnBrk="0" hangingPunct="1"/>
                      <a:endParaRPr lang="ru-RU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ru-RU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кап 20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Экспресс нео 6 таб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478">
                <a:tc vMerge="1">
                  <a:txBody>
                    <a:bodyPr/>
                    <a:lstStyle/>
                    <a:p>
                      <a:pPr algn="ctr"/>
                      <a:endParaRPr lang="en-GB" sz="1000" dirty="0"/>
                    </a:p>
                  </a:txBody>
                  <a:tcPr marL="91481" marR="91481" marT="45699" marB="4569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кап 10</a:t>
                      </a:r>
                      <a:endParaRPr lang="en-GB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Нурофен Экспресс нео 12  таб</a:t>
                      </a:r>
                      <a:endParaRPr lang="en-GB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08" marR="91508" marT="45726" marB="45726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81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/>
          <p:cNvSpPr txBox="1">
            <a:spLocks noChangeArrowheads="1"/>
          </p:cNvSpPr>
          <p:nvPr/>
        </p:nvSpPr>
        <p:spPr bwMode="auto">
          <a:xfrm>
            <a:off x="39688" y="14288"/>
            <a:ext cx="8420100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Гравитационный Дисплей Нурофен Экспресс капсулы 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2052637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  <a:alpha val="13725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Тип выкладки: 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закрытая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Размеры: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 234 х 320 мм</a:t>
            </a:r>
          </a:p>
          <a:p>
            <a:pPr>
              <a:defRPr/>
            </a:pPr>
            <a:endParaRPr lang="ru-RU" sz="1400" b="1" u="sng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Описание:</a:t>
            </a:r>
          </a:p>
          <a:p>
            <a:pPr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Гравитационный  дисплей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2895600"/>
            <a:ext cx="3960812" cy="359886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kern="0" dirty="0">
              <a:solidFill>
                <a:schemeClr val="tx1"/>
              </a:solidFill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kern="0" dirty="0">
                <a:solidFill>
                  <a:schemeClr val="tx1"/>
                </a:solidFill>
                <a:cs typeface="Arial" pitchFamily="34" charset="0"/>
              </a:rPr>
              <a:t>Нурофен Экспресс капсулы 10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10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" b="-17"/>
          <a:stretch>
            <a:fillRect/>
          </a:stretch>
        </p:blipFill>
        <p:spPr bwMode="auto">
          <a:xfrm>
            <a:off x="4835525" y="1001713"/>
            <a:ext cx="1511300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1" b="35"/>
          <a:stretch>
            <a:fillRect/>
          </a:stretch>
        </p:blipFill>
        <p:spPr bwMode="auto">
          <a:xfrm>
            <a:off x="6548438" y="1412875"/>
            <a:ext cx="249872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 descr="S:\TradeMarketing\S&amp;CM HC\IMAGE LIBRARY\Нурофен\Nurofen_3D\3D_Nurofen_Express_10c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27500"/>
            <a:ext cx="352425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90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38100" y="15875"/>
            <a:ext cx="77739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Дисплей-демонстратор Нурофен Экспресс Леди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2278062"/>
          </a:xfrm>
          <a:prstGeom prst="roundRect">
            <a:avLst>
              <a:gd name="adj" fmla="val 16667"/>
            </a:avLst>
          </a:prstGeom>
          <a:solidFill>
            <a:srgbClr val="FF99CC">
              <a:alpha val="1294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Тип выкладки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: закрытая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Размеры: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 156 х 80 х 148 мм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Описание: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Демонстрационный дисплей для размещения в прикассовой зоне</a:t>
            </a:r>
          </a:p>
          <a:p>
            <a:pPr marL="285750" indent="-285750"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В дисплее муляж упаковки Нурофен Экспресс Леди</a:t>
            </a:r>
          </a:p>
        </p:txBody>
      </p:sp>
      <p:pic>
        <p:nvPicPr>
          <p:cNvPr id="5124" name="Picture 2" descr="S:\TradeMarketing\S&amp;CM HC\Advertising Materials\Project\Ann&amp;Liza\2014\Nurofen\Promo Lady\Final design\design of di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21"/>
          <a:stretch>
            <a:fillRect/>
          </a:stretch>
        </p:blipFill>
        <p:spPr bwMode="auto">
          <a:xfrm>
            <a:off x="4808538" y="2133600"/>
            <a:ext cx="3648075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41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endParaRPr lang="en-US" sz="2400" smtClean="0"/>
          </a:p>
        </p:txBody>
      </p:sp>
      <p:sp>
        <p:nvSpPr>
          <p:cNvPr id="5" name="Rounded Rectangle 4"/>
          <p:cNvSpPr/>
          <p:nvPr/>
        </p:nvSpPr>
        <p:spPr>
          <a:xfrm>
            <a:off x="4716015" y="1268760"/>
            <a:ext cx="4029587" cy="414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dirty="0">
                <a:solidFill>
                  <a:srgbClr val="FFFFFF"/>
                </a:solidFill>
                <a:cs typeface="Calibri" pitchFamily="34" charset="0"/>
              </a:rPr>
              <a:t>Оборудование</a:t>
            </a:r>
            <a:endParaRPr lang="en-GB" sz="200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7992" y="1268760"/>
            <a:ext cx="4011999" cy="414000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FF47A7"/>
              </a:gs>
              <a:gs pos="100000">
                <a:srgbClr val="FF47A7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rgbClr r="0" g="0" b="0"/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defTabSz="10223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dirty="0">
                <a:solidFill>
                  <a:srgbClr val="FFFFFF"/>
                </a:solidFill>
                <a:cs typeface="Calibri" pitchFamily="34" charset="0"/>
              </a:rPr>
              <a:t>Рекламные материалы</a:t>
            </a:r>
            <a:endParaRPr lang="en-GB" sz="2000" dirty="0">
              <a:solidFill>
                <a:srgbClr val="FFFFFF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87363" y="1916113"/>
          <a:ext cx="4013200" cy="316864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13200"/>
              </a:tblGrid>
              <a:tr h="4526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Плакат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постер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листовка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Шелф-токкер</a:t>
                      </a:r>
                      <a:endParaRPr lang="en-GB" sz="1800" dirty="0"/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Вобблер</a:t>
                      </a:r>
                      <a:endParaRPr lang="en-GB" sz="1800" dirty="0"/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Стопер</a:t>
                      </a:r>
                      <a:endParaRPr lang="en-GB" sz="1800" dirty="0"/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Монетница</a:t>
                      </a:r>
                      <a:endParaRPr lang="en-GB" sz="1800" dirty="0"/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Короб для чеков</a:t>
                      </a:r>
                      <a:endParaRPr lang="en-GB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67" marR="91467" marT="45724" marB="45724" anchor="ctr"/>
                </a:tc>
              </a:tr>
              <a:tr h="4526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Прикассовый коврик</a:t>
                      </a:r>
                      <a:endParaRPr lang="en-GB" sz="1800" dirty="0" smtClean="0"/>
                    </a:p>
                  </a:txBody>
                  <a:tcPr marL="91467" marR="91467" marT="45724" marB="45724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716463" y="1916113"/>
          <a:ext cx="4029075" cy="180022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29075"/>
              </a:tblGrid>
              <a:tr h="450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Полочный</a:t>
                      </a:r>
                      <a:r>
                        <a:rPr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дисплей</a:t>
                      </a:r>
                      <a:endParaRPr lang="en-GB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marT="45721" marB="45721" anchor="ctr"/>
                </a:tc>
              </a:tr>
              <a:tr h="450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Прикассовый дисплей</a:t>
                      </a:r>
                      <a:endParaRPr lang="en-GB" sz="1800" dirty="0" smtClean="0"/>
                    </a:p>
                  </a:txBody>
                  <a:tcPr marL="91428" marR="91428" marT="45721" marB="45721" anchor="ctr"/>
                </a:tc>
              </a:tr>
              <a:tr h="450056"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Напольный информационный дисплей</a:t>
                      </a:r>
                      <a:endParaRPr lang="en-GB" sz="1800" dirty="0"/>
                    </a:p>
                  </a:txBody>
                  <a:tcPr marL="91428" marR="91428" marT="45721" marB="45721" anchor="ctr"/>
                </a:tc>
              </a:tr>
              <a:tr h="450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Напольный</a:t>
                      </a:r>
                      <a:r>
                        <a:rPr lang="ru-RU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дисплей со стоком</a:t>
                      </a:r>
                      <a:endParaRPr lang="en-GB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marT="45721" marB="4572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149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3"/>
          <p:cNvSpPr txBox="1">
            <a:spLocks noChangeArrowheads="1"/>
          </p:cNvSpPr>
          <p:nvPr/>
        </p:nvSpPr>
        <p:spPr bwMode="auto">
          <a:xfrm>
            <a:off x="38100" y="15875"/>
            <a:ext cx="558006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Дисплей Нурофен гель вертикальный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1944687"/>
          </a:xfrm>
          <a:prstGeom prst="roundRect">
            <a:avLst>
              <a:gd name="adj" fmla="val 16667"/>
            </a:avLst>
          </a:prstGeom>
          <a:solidFill>
            <a:srgbClr val="92D050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Тип выкладки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: закрытая, вертикальная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Размеры: 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103х176х65 мм 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Описание:</a:t>
            </a:r>
          </a:p>
          <a:p>
            <a:pPr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Основной дисплей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2895600"/>
            <a:ext cx="3960812" cy="35988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6149" name="Picture 23" descr="S:\TradeMarketing\S&amp;CM HC\Advertising Materials\POSM\2013\Nurofen\Nurofen Gel\Вертикальные и горизонтальные д-и\Нурофен Гель Верт  дисплей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8" b="34"/>
          <a:stretch>
            <a:fillRect/>
          </a:stretch>
        </p:blipFill>
        <p:spPr bwMode="auto">
          <a:xfrm>
            <a:off x="5076825" y="533400"/>
            <a:ext cx="3167063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S:\TradeMarketing\S&amp;CM HC\IMAGE LIBRARY\Нурофен\Nurofen_3D\Nurofen gel-carton-Gau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0" b="43"/>
          <a:stretch>
            <a:fillRect/>
          </a:stretch>
        </p:blipFill>
        <p:spPr bwMode="auto">
          <a:xfrm>
            <a:off x="1106488" y="3846513"/>
            <a:ext cx="860425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S:\TradeMarketing\S&amp;CM HC\IMAGE LIBRARY\Нурофен\Nurofen gel 5%\Nurofen_gel_100gr_tra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 b="60"/>
          <a:stretch>
            <a:fillRect/>
          </a:stretch>
        </p:blipFill>
        <p:spPr bwMode="auto">
          <a:xfrm>
            <a:off x="2478088" y="3338513"/>
            <a:ext cx="892175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08075" y="3529013"/>
            <a:ext cx="8128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solidFill>
                  <a:srgbClr val="00B050"/>
                </a:solidFill>
              </a:rPr>
              <a:t>50 гр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1575" y="3036888"/>
            <a:ext cx="811213" cy="217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solidFill>
                  <a:srgbClr val="00B050"/>
                </a:solidFill>
              </a:rPr>
              <a:t>100 гр</a:t>
            </a:r>
          </a:p>
        </p:txBody>
      </p:sp>
    </p:spTree>
    <p:extLst>
      <p:ext uri="{BB962C8B-B14F-4D97-AF65-F5344CB8AC3E}">
        <p14:creationId xmlns:p14="http://schemas.microsoft.com/office/powerpoint/2010/main" val="406619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38100" y="15875"/>
            <a:ext cx="558006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ru-RU" sz="2400" b="1"/>
              <a:t>Дисплей Нурофен гель горизонтальный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1816100"/>
          </a:xfrm>
          <a:prstGeom prst="roundRect">
            <a:avLst>
              <a:gd name="adj" fmla="val 16667"/>
            </a:avLst>
          </a:prstGeom>
          <a:solidFill>
            <a:srgbClr val="92D050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Тип выкладки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: закрытая, горизонтальная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Размеры</a:t>
            </a: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: 192х54х162 мм </a:t>
            </a:r>
          </a:p>
          <a:p>
            <a:pPr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(ширина*высота*глубина)</a:t>
            </a:r>
          </a:p>
          <a:p>
            <a:pPr>
              <a:defRPr/>
            </a:pPr>
            <a:endParaRPr lang="ru-RU" sz="1400" b="1" kern="0" dirty="0">
              <a:solidFill>
                <a:schemeClr val="tx2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2"/>
                </a:solidFill>
                <a:cs typeface="Arial" pitchFamily="34" charset="0"/>
              </a:rPr>
              <a:t>Описание:</a:t>
            </a:r>
          </a:p>
          <a:p>
            <a:pPr>
              <a:defRPr/>
            </a:pPr>
            <a:r>
              <a:rPr lang="ru-RU" sz="1400" b="1" kern="0" dirty="0">
                <a:solidFill>
                  <a:schemeClr val="tx2"/>
                </a:solidFill>
                <a:cs typeface="Arial" pitchFamily="34" charset="0"/>
              </a:rPr>
              <a:t>Основной дисплей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2819400"/>
            <a:ext cx="3960812" cy="35988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7173" name="Picture 25" descr="S:\TradeMarketing\S&amp;CM HC\Advertising Materials\POSM\2013\Nurofen\Nurofen Gel\Вертикальные и горизонтальные д-и\Нурофен Гель Гор  дисплей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" b="-37"/>
          <a:stretch>
            <a:fillRect/>
          </a:stretch>
        </p:blipFill>
        <p:spPr bwMode="auto">
          <a:xfrm>
            <a:off x="4775200" y="1098550"/>
            <a:ext cx="43688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S:\TradeMarketing\S&amp;CM HC\IMAGE LIBRARY\Нурофен\Nurofen_3D\Nurofen gel-carton-Gau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" b="-240"/>
          <a:stretch>
            <a:fillRect/>
          </a:stretch>
        </p:blipFill>
        <p:spPr bwMode="auto">
          <a:xfrm>
            <a:off x="395288" y="4854575"/>
            <a:ext cx="24320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 descr="S:\TradeMarketing\S&amp;CM HC\IMAGE LIBRARY\Нурофен\Nurofen gel 5%\Nurofen_gel_100gr_tra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" b="50"/>
          <a:stretch>
            <a:fillRect/>
          </a:stretch>
        </p:blipFill>
        <p:spPr bwMode="auto">
          <a:xfrm>
            <a:off x="388938" y="3384550"/>
            <a:ext cx="339407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27338" y="4638675"/>
            <a:ext cx="8128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solidFill>
                  <a:srgbClr val="00B050"/>
                </a:solidFill>
              </a:rPr>
              <a:t>50 гр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51163" y="3175000"/>
            <a:ext cx="8128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solidFill>
                  <a:srgbClr val="00B050"/>
                </a:solidFill>
              </a:rPr>
              <a:t>100 гр</a:t>
            </a:r>
          </a:p>
        </p:txBody>
      </p:sp>
    </p:spTree>
    <p:extLst>
      <p:ext uri="{BB962C8B-B14F-4D97-AF65-F5344CB8AC3E}">
        <p14:creationId xmlns:p14="http://schemas.microsoft.com/office/powerpoint/2010/main" val="350504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Нурофен для детей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91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38100" y="15875"/>
            <a:ext cx="80629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400" b="1"/>
              <a:t>Дисплей Нурофен для детей вертикальный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1657350"/>
          </a:xfrm>
          <a:prstGeom prst="roundRect">
            <a:avLst>
              <a:gd name="adj" fmla="val 16667"/>
            </a:avLst>
          </a:prstGeom>
          <a:solidFill>
            <a:srgbClr val="FFCC66">
              <a:alpha val="1294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выкладки: закрытая, вертикальная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u="sng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Размеры: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 300 х 210 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u="sng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Основной дисплей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2362200"/>
            <a:ext cx="4105275" cy="4022725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05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1644650"/>
            <a:ext cx="2789237" cy="192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10"/>
          <a:stretch>
            <a:fillRect/>
          </a:stretch>
        </p:blipFill>
        <p:spPr bwMode="auto">
          <a:xfrm>
            <a:off x="684213" y="4391025"/>
            <a:ext cx="1971675" cy="168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959886"/>
              </p:ext>
            </p:extLst>
          </p:nvPr>
        </p:nvGraphicFramePr>
        <p:xfrm>
          <a:off x="469900" y="2938462"/>
          <a:ext cx="3598863" cy="85317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35704"/>
                <a:gridCol w="935704"/>
                <a:gridCol w="1007682"/>
                <a:gridCol w="719773"/>
              </a:tblGrid>
              <a:tr h="8524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150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клубничным вкусом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73" marR="91473" marT="45589" marB="45589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100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клубничным вкусом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73" marR="91473" marT="45589" marB="45589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100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апельсиновым вкусом</a:t>
                      </a:r>
                      <a:endParaRPr lang="en-GB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73" marR="91473" marT="45589" marB="45589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Таблетки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с 6 лет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73" marR="91473" marT="45589" marB="45589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539750" y="4276725"/>
            <a:ext cx="863600" cy="191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4930775" y="4365625"/>
            <a:ext cx="3994150" cy="1368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до появления нового дисплея новинку Нурофен для детей суспензия с клубничным вкусом 150 мл ставим слева от дисплея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6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>
            <a:fillRect/>
          </a:stretch>
        </p:blipFill>
        <p:spPr bwMode="auto">
          <a:xfrm>
            <a:off x="5253038" y="1797050"/>
            <a:ext cx="696912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172075" y="1689100"/>
            <a:ext cx="858838" cy="1895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729288" y="3584575"/>
            <a:ext cx="0" cy="7810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2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b="50000"/>
          <a:stretch>
            <a:fillRect/>
          </a:stretch>
        </p:blipFill>
        <p:spPr bwMode="auto">
          <a:xfrm>
            <a:off x="2636838" y="5232400"/>
            <a:ext cx="1325562" cy="83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03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38100" y="15875"/>
            <a:ext cx="741362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400" b="1"/>
              <a:t>Дисплей Нурофен для детей вертикальный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238125" y="484188"/>
            <a:ext cx="3671888" cy="1512887"/>
          </a:xfrm>
          <a:prstGeom prst="roundRect">
            <a:avLst>
              <a:gd name="adj" fmla="val 16667"/>
            </a:avLst>
          </a:prstGeom>
          <a:solidFill>
            <a:srgbClr val="FFCC66">
              <a:alpha val="1294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выкладки: закрытая, вертикальная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u="sng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Размеры: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 200х242х127 мм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u="sng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 дисплей - песочница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2286000"/>
            <a:ext cx="3960812" cy="4094163"/>
          </a:xfrm>
          <a:prstGeom prst="roundRect">
            <a:avLst>
              <a:gd name="adj" fmla="val 16667"/>
            </a:avLst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 b="-5"/>
          <a:stretch>
            <a:fillRect/>
          </a:stretch>
        </p:blipFill>
        <p:spPr bwMode="auto">
          <a:xfrm>
            <a:off x="6034088" y="1193800"/>
            <a:ext cx="2693987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47383"/>
              </p:ext>
            </p:extLst>
          </p:nvPr>
        </p:nvGraphicFramePr>
        <p:xfrm>
          <a:off x="400050" y="2814638"/>
          <a:ext cx="3600450" cy="1263812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36117"/>
                <a:gridCol w="936117"/>
                <a:gridCol w="1008126"/>
                <a:gridCol w="720090"/>
              </a:tblGrid>
              <a:tr h="410512">
                <a:tc gridSpan="3"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dirty="0"/>
                    </a:p>
                  </a:txBody>
                  <a:tcPr marL="91512" marR="91512" marT="45676" marB="45676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2" marR="91512" marT="45676" marB="4567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Таблетки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с 6 лет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85313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150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клубничным вкусом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100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клубничным вкусом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Суспензия  100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мл с апельсиновым вкусом</a:t>
                      </a:r>
                      <a:endParaRPr lang="en-GB" sz="1000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Суппозитории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50" marB="4565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932363" y="4862513"/>
            <a:ext cx="3994150" cy="1368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до появления нового дисплея новинку Нурофен для детей суспензия с клубничным вкусом 150 мл ставим слева от дисплея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9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310063"/>
            <a:ext cx="3348038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50" y="4191000"/>
            <a:ext cx="863600" cy="191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096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1"/>
          <a:stretch>
            <a:fillRect/>
          </a:stretch>
        </p:blipFill>
        <p:spPr bwMode="auto">
          <a:xfrm>
            <a:off x="5381625" y="2565400"/>
            <a:ext cx="695325" cy="167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00663" y="2457450"/>
            <a:ext cx="857250" cy="1895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729288" y="4491038"/>
            <a:ext cx="0" cy="371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135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Стрепсилс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91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Rumofs002\sales\TradeMarketing\S&amp;CM HC\Advertising Materials\POSM\2013\Strepsils\New displays set\Горизонтальный и верт дисплей\Strepsils_display_OP_003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14803" r="9659" b="7333"/>
          <a:stretch/>
        </p:blipFill>
        <p:spPr bwMode="auto">
          <a:xfrm>
            <a:off x="4716008" y="488373"/>
            <a:ext cx="4389892" cy="29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umofs002\sales\TradeMarketing\S&amp;CM HC\Advertising Materials\POSM\2013\Strepsils\New displays set\Горизонтальный и верт дисплей\Public\final\Strepsils_display_001_DN_008.ps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" t="13548" r="4727" b="3445"/>
          <a:stretch/>
        </p:blipFill>
        <p:spPr bwMode="auto">
          <a:xfrm>
            <a:off x="4716008" y="3657600"/>
            <a:ext cx="4389892" cy="282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" y="15132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3х3 горизонтальный</a:t>
            </a:r>
            <a:endParaRPr lang="en-GB" sz="2400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27000" y="533401"/>
            <a:ext cx="4364038" cy="2286000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горизонтальная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350*280*50 мм (дисплей) + </a:t>
            </a:r>
            <a:r>
              <a:rPr lang="ru-RU" sz="1400" kern="0" dirty="0" smtClean="0">
                <a:solidFill>
                  <a:schemeClr val="tx1"/>
                </a:solidFill>
                <a:cs typeface="Arial" pitchFamily="34" charset="0"/>
              </a:rPr>
              <a:t>150*100*70мм (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выделитель)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Основной дисплей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Пристёгивающийся карман для Стрепсилс Спрея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Сменный шелфтокер (вставлен в дисплей)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Вставка «Новинка»</a:t>
            </a: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3" name="Picture 2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3581400" y="5756386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1605207" y="4495800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2573738" y="5993741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1594675" y="5219151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609600" y="5184429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609600" y="5863392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2568979" y="5303889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651451" y="4495800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2589936" y="4495800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1594675" y="5863392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68432"/>
              </p:ext>
            </p:extLst>
          </p:nvPr>
        </p:nvGraphicFramePr>
        <p:xfrm>
          <a:off x="1409160" y="3017167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таб.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gray">
          <a:xfrm>
            <a:off x="107950" y="3001576"/>
            <a:ext cx="4383088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360" y="34289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75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Rumofs002\sales\TradeMarketing\S&amp;CM HC\Advertising Materials\POSM\2013\Strepsils\New displays set\Горизонтальный и верт дисплей\Public\final\Strepsils_display_vertic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18303" r="2000" b="12162"/>
          <a:stretch/>
        </p:blipFill>
        <p:spPr bwMode="auto">
          <a:xfrm>
            <a:off x="4724400" y="592283"/>
            <a:ext cx="4267200" cy="212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" y="15132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3х3 вертикальный</a:t>
            </a:r>
            <a:endParaRPr lang="en-GB" sz="24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7000" y="533401"/>
            <a:ext cx="4364038" cy="2286000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вертикальная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275х250х65 мм (в*ш*г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)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Основной дисплей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Пристёгивающийся карман для Стрепсилс Спрея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Сменный шелфтокер (вставлен в дисплей)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Вставка «Новинка»</a:t>
            </a: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5" name="Picture 4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5823432" y="5756386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3819769" y="4495800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4783538" y="5993741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3809237" y="5219151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2824162" y="5184429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2824162" y="5863392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4778779" y="5303889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2866013" y="4495800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4799736" y="4495800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3809237" y="5863392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80324"/>
              </p:ext>
            </p:extLst>
          </p:nvPr>
        </p:nvGraphicFramePr>
        <p:xfrm>
          <a:off x="3623722" y="3017167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таб.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gray">
          <a:xfrm>
            <a:off x="2322512" y="3001576"/>
            <a:ext cx="4383088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3485" y="344972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752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622847" y="4594296"/>
            <a:ext cx="990600" cy="211130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\\Rumofs002\sales\TradeMarketing\S&amp;CM HC\Advertising Materials\POSM\2014\Strepsils\Strong pain &amp; Spray\Final\Strepsils_vertical_HH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t="22232" r="1705" b="6508"/>
          <a:stretch/>
        </p:blipFill>
        <p:spPr bwMode="auto">
          <a:xfrm>
            <a:off x="3810000" y="509154"/>
            <a:ext cx="5216238" cy="26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" y="15132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«Сильная боль»</a:t>
            </a:r>
            <a:endParaRPr lang="en-GB" sz="24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7000" y="533400"/>
            <a:ext cx="3540885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вертикальная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125х37х243 мм. </a:t>
            </a:r>
            <a:endParaRPr lang="ru-RU" sz="1400" kern="0" dirty="0" smtClean="0">
              <a:solidFill>
                <a:schemeClr val="tx1"/>
              </a:solidFill>
              <a:effectLst/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Дисплей на три </a:t>
            </a:r>
            <a:r>
              <a:rPr lang="en-US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SKU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, пристёгивающийся к основному вертикальному дисплею 3х3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5" name="Picture 4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5693179" y="4648200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4724611" y="5332009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5697938" y="6096848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4724611" y="6009959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2824162" y="5321179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2824162" y="6000142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5693179" y="5486400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2866013" y="4632550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3822044" y="4669738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3809237" y="6000142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41991"/>
              </p:ext>
            </p:extLst>
          </p:nvPr>
        </p:nvGraphicFramePr>
        <p:xfrm>
          <a:off x="3623722" y="3292191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 36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Мед-лим 36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Плюс таб.</a:t>
                      </a:r>
                      <a:endParaRPr lang="en-GB" sz="1050" dirty="0" smtClean="0"/>
                    </a:p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43200" y="3581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3х4</a:t>
            </a:r>
            <a:endParaRPr lang="en-GB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gray">
          <a:xfrm>
            <a:off x="2322512" y="3276600"/>
            <a:ext cx="4387847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2050" name="Picture 2" descr="\\Rumofs002\sales\TradeMarketing\S&amp;CM HC\IMAGE LIBRARY\Strepsils\3D\Strepsils packs\s_Carton Strepsils H&amp;L 36'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t="9146" r="10686" b="8069"/>
          <a:stretch/>
        </p:blipFill>
        <p:spPr bwMode="auto">
          <a:xfrm>
            <a:off x="3792870" y="5332009"/>
            <a:ext cx="856077" cy="66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Rumofs002\sales\TradeMarketing\S&amp;CM HC\IMAGE LIBRARY\Strepsils\3D\Strepsils packs\s_carton_36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9408" r="10301" b="10545"/>
          <a:stretch/>
        </p:blipFill>
        <p:spPr bwMode="auto">
          <a:xfrm>
            <a:off x="4764460" y="4699396"/>
            <a:ext cx="782242" cy="5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72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Rumofs002\sales\TradeMarketing\S&amp;CM HC\Advertising Materials\POSM\2014\Strepsils\Strong pain &amp; Spray\Final\Strepsils_horizontal_HH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t="16455" r="2462" b="2931"/>
          <a:stretch/>
        </p:blipFill>
        <p:spPr bwMode="auto">
          <a:xfrm>
            <a:off x="4114800" y="405245"/>
            <a:ext cx="4838635" cy="28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410200" y="4572000"/>
            <a:ext cx="990600" cy="211130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5480532" y="4625904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4511964" y="5309713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5485291" y="6074552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4511964" y="5987663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2611515" y="5298883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2611515" y="5977846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5480532" y="5464104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2653366" y="4610254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3609397" y="4647442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3596590" y="5977846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79860"/>
              </p:ext>
            </p:extLst>
          </p:nvPr>
        </p:nvGraphicFramePr>
        <p:xfrm>
          <a:off x="3623722" y="3292191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 36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Мед-лим 36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Плюс таб.</a:t>
                      </a:r>
                      <a:endParaRPr lang="en-GB" sz="1050" dirty="0" smtClean="0"/>
                    </a:p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743200" y="3581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3х4</a:t>
            </a:r>
            <a:endParaRPr lang="en-GB" dirty="0"/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2322512" y="3276600"/>
            <a:ext cx="4387847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30" name="Picture 2" descr="\\Rumofs002\sales\TradeMarketing\S&amp;CM HC\IMAGE LIBRARY\Strepsils\3D\Strepsils packs\s_Carton Strepsils H&amp;L 36'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3" t="9146" r="10686" b="8069"/>
          <a:stretch/>
        </p:blipFill>
        <p:spPr bwMode="auto">
          <a:xfrm>
            <a:off x="3580223" y="5309713"/>
            <a:ext cx="856077" cy="66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\\Rumofs002\sales\TradeMarketing\S&amp;CM HC\IMAGE LIBRARY\Strepsils\3D\Strepsils packs\s_carton_36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t="9408" r="10301" b="10545"/>
          <a:stretch/>
        </p:blipFill>
        <p:spPr bwMode="auto">
          <a:xfrm>
            <a:off x="4551813" y="4677100"/>
            <a:ext cx="782242" cy="58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100" y="15132"/>
            <a:ext cx="560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«Сильная боль»</a:t>
            </a:r>
            <a:endParaRPr lang="en-GB" sz="2400" dirty="0"/>
          </a:p>
        </p:txBody>
      </p:sp>
      <p:sp>
        <p:nvSpPr>
          <p:cNvPr id="33" name="AutoShape 3"/>
          <p:cNvSpPr>
            <a:spLocks noChangeArrowheads="1"/>
          </p:cNvSpPr>
          <p:nvPr/>
        </p:nvSpPr>
        <p:spPr bwMode="gray">
          <a:xfrm>
            <a:off x="127000" y="533400"/>
            <a:ext cx="3891452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горизонтальная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125х63х240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мм 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Дисплей на три </a:t>
            </a:r>
            <a:r>
              <a:rPr lang="en-US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SKU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, пристёгивающийся к основному горизонтальному дисплею 3х3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2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Плакат</a:t>
            </a:r>
            <a:r>
              <a:rPr lang="en-US" sz="2400" smtClean="0"/>
              <a:t>/ </a:t>
            </a:r>
            <a:r>
              <a:rPr lang="ru-RU" sz="2400" smtClean="0"/>
              <a:t>постер</a:t>
            </a:r>
            <a:r>
              <a:rPr lang="en-US" sz="2400" smtClean="0"/>
              <a:t>/ </a:t>
            </a:r>
            <a:r>
              <a:rPr lang="ru-RU" sz="2400" smtClean="0"/>
              <a:t>листовка</a:t>
            </a:r>
            <a:endParaRPr lang="en-US" sz="240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850" y="1268413"/>
            <a:ext cx="386715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Материалы различного формата:</a:t>
            </a:r>
            <a:br>
              <a:rPr lang="ru-RU" sz="2000" dirty="0" smtClean="0">
                <a:solidFill>
                  <a:srgbClr val="595959"/>
                </a:solidFill>
                <a:cs typeface="Arial" charset="0"/>
              </a:rPr>
            </a:b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- А2: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420 × 594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</a:t>
            </a:r>
            <a:r>
              <a:rPr lang="en-US" sz="2000" dirty="0" err="1" smtClean="0">
                <a:solidFill>
                  <a:srgbClr val="595959"/>
                </a:solidFill>
                <a:cs typeface="Arial" charset="0"/>
              </a:rPr>
              <a:t>мм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/>
            </a:r>
            <a:br>
              <a:rPr lang="ru-RU" sz="2000" dirty="0" smtClean="0">
                <a:solidFill>
                  <a:srgbClr val="595959"/>
                </a:solidFill>
                <a:cs typeface="Arial" charset="0"/>
              </a:rPr>
            </a:b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- А3: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297 × 420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мм</a:t>
            </a:r>
            <a:br>
              <a:rPr lang="ru-RU" sz="2000" dirty="0" smtClean="0">
                <a:solidFill>
                  <a:srgbClr val="595959"/>
                </a:solidFill>
                <a:cs typeface="Arial" charset="0"/>
              </a:rPr>
            </a:b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- А4: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210 × 297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мм</a:t>
            </a:r>
            <a:br>
              <a:rPr lang="ru-RU" sz="2000" dirty="0" smtClean="0">
                <a:solidFill>
                  <a:srgbClr val="595959"/>
                </a:solidFill>
                <a:cs typeface="Arial" charset="0"/>
              </a:rPr>
            </a:b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 - А5: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148 × 210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мм</a:t>
            </a:r>
            <a:br>
              <a:rPr lang="ru-RU" sz="2000" dirty="0" smtClean="0">
                <a:solidFill>
                  <a:srgbClr val="595959"/>
                </a:solidFill>
                <a:cs typeface="Arial" charset="0"/>
              </a:rPr>
            </a:b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Как правило, на таких материалах размещается рекламная информация о новом продукте, проходящей акции или действующих скидках</a:t>
            </a:r>
            <a:endParaRPr lang="en-US" sz="4400" dirty="0" smtClean="0">
              <a:solidFill>
                <a:srgbClr val="595959"/>
              </a:solidFill>
              <a:cs typeface="Arial" charset="0"/>
            </a:endParaRPr>
          </a:p>
        </p:txBody>
      </p:sp>
      <p:pic>
        <p:nvPicPr>
          <p:cNvPr id="159746" name="Picture 2" descr="\\Rumofs002\sales\TradeMarketing\S&amp;CM HC\FIELD VISITS\July\Saratov\IMG_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88"/>
          <a:stretch>
            <a:fillRect/>
          </a:stretch>
        </p:blipFill>
        <p:spPr bwMode="auto">
          <a:xfrm>
            <a:off x="4495800" y="1268413"/>
            <a:ext cx="3962400" cy="416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69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Rumofs002\sales\TradeMarketing\S&amp;CM HC\Advertising Materials\POSM\2014\Strepsils\Strong pain &amp; Spray\Final\Strepsils_horizontal_Spra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15079" r="2652" b="8434"/>
          <a:stretch/>
        </p:blipFill>
        <p:spPr bwMode="auto">
          <a:xfrm>
            <a:off x="3886200" y="457200"/>
            <a:ext cx="5122718" cy="28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" y="15132"/>
            <a:ext cx="666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Плюс спрей горизонтальный</a:t>
            </a:r>
            <a:endParaRPr lang="en-GB" sz="24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7000" y="533400"/>
            <a:ext cx="3683000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горизонтальная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76х40х145 мм 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Дисплей на одно </a:t>
            </a:r>
            <a:r>
              <a:rPr lang="en-US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SKU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, пристёгивающийся к основному горизонтальному дисплею 3х3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5" name="Picture 4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5823432" y="5962409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3819769" y="4701823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4783538" y="6199764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3809237" y="5425174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2824162" y="5390452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2824162" y="6069415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4778779" y="5509912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2866013" y="4701823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4799736" y="4701823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3809237" y="6069415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98279"/>
              </p:ext>
            </p:extLst>
          </p:nvPr>
        </p:nvGraphicFramePr>
        <p:xfrm>
          <a:off x="3623722" y="3398168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таб.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gray">
          <a:xfrm>
            <a:off x="2322512" y="3382577"/>
            <a:ext cx="4383088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3485" y="383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561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" y="-4465"/>
            <a:ext cx="659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Плюс спрей вертикальный</a:t>
            </a:r>
            <a:endParaRPr lang="en-GB" sz="24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7000" y="533400"/>
            <a:ext cx="3683000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закрытая, вертикальная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75х36х145 мм 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В комплекте: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Дисплей на одно </a:t>
            </a:r>
            <a:r>
              <a:rPr lang="en-US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SKU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, пристёгивающийся к основному вертикальному дисплею 3х3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5" name="Picture 4" descr="\\Rumofs002\sales\TradeMarketing\S&amp;CM HC\IMAGE LIBRARY\Strepsils\3D\Strepsils packs\s_Cart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1242" r="20063" b="10033"/>
          <a:stretch/>
        </p:blipFill>
        <p:spPr bwMode="auto">
          <a:xfrm>
            <a:off x="5823432" y="5962409"/>
            <a:ext cx="424968" cy="74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>
            <a:off x="3819769" y="4701823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>
            <a:off x="4783538" y="6199764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15002"/>
          <a:stretch/>
        </p:blipFill>
        <p:spPr bwMode="auto">
          <a:xfrm>
            <a:off x="3809237" y="5425174"/>
            <a:ext cx="822091" cy="60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\\Rumofs002\sales\TradeMarketing\S&amp;CM HC\IMAGE LIBRARY\Strepsils\3D\Strepsils packs\Junior Lemo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6042" r="14982" b="15837"/>
          <a:stretch/>
        </p:blipFill>
        <p:spPr bwMode="auto">
          <a:xfrm>
            <a:off x="2824162" y="5390452"/>
            <a:ext cx="843723" cy="6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\\Rumofs002\sales\TradeMarketing\S&amp;CM HC\IMAGE LIBRARY\Strepsils\3D\Strepsils packs\Junior-Straw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8" t="15411" r="14269" b="15615"/>
          <a:stretch/>
        </p:blipFill>
        <p:spPr bwMode="auto">
          <a:xfrm>
            <a:off x="2824162" y="6069415"/>
            <a:ext cx="851458" cy="6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26860"/>
          <a:stretch/>
        </p:blipFill>
        <p:spPr bwMode="auto">
          <a:xfrm>
            <a:off x="4778779" y="5509912"/>
            <a:ext cx="860021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\\Rumofs002\sales\TradeMarketing\S&amp;CM HC\IMAGE LIBRARY\Strepsils\3D\Strepsils packs\s_carton 24_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941"/>
          <a:stretch/>
        </p:blipFill>
        <p:spPr bwMode="auto">
          <a:xfrm>
            <a:off x="2866013" y="4701823"/>
            <a:ext cx="81919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5" r="9514" b="9672"/>
          <a:stretch/>
        </p:blipFill>
        <p:spPr bwMode="auto">
          <a:xfrm>
            <a:off x="4799736" y="4701823"/>
            <a:ext cx="818109" cy="6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\\Rumofs002\sales\TradeMarketing\S&amp;CM HC\IMAGE LIBRARY\Strepsils\3D\Strepsils packs\s_Carton Strepsils H&amp;L 24's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9673"/>
          <a:stretch/>
        </p:blipFill>
        <p:spPr bwMode="auto">
          <a:xfrm>
            <a:off x="3809237" y="6069415"/>
            <a:ext cx="843725" cy="6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8734"/>
              </p:ext>
            </p:extLst>
          </p:nvPr>
        </p:nvGraphicFramePr>
        <p:xfrm>
          <a:off x="3623722" y="3398168"/>
          <a:ext cx="3081878" cy="123444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92483"/>
                <a:gridCol w="748456"/>
                <a:gridCol w="783701"/>
                <a:gridCol w="757238"/>
              </a:tblGrid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Вит.С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Эвк-мент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Без сахара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50" dirty="0" smtClean="0"/>
                        <a:t>Дет.лим. 16</a:t>
                      </a:r>
                      <a:endParaRPr lang="en-GB" sz="105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Согревающий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таб.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50" dirty="0"/>
                    </a:p>
                  </a:txBody>
                  <a:tcPr/>
                </a:tc>
              </a:tr>
              <a:tr h="397933"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Дет.клуб</a:t>
                      </a:r>
                    </a:p>
                    <a:p>
                      <a:r>
                        <a:rPr lang="ru-RU" sz="1050" dirty="0" smtClean="0"/>
                        <a:t>16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Мед-лим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Интенсив 24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50" dirty="0" smtClean="0"/>
                        <a:t>Плюс спрей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AutoShape 3"/>
          <p:cNvSpPr>
            <a:spLocks noChangeArrowheads="1"/>
          </p:cNvSpPr>
          <p:nvPr/>
        </p:nvSpPr>
        <p:spPr bwMode="gray">
          <a:xfrm>
            <a:off x="2322512" y="3382577"/>
            <a:ext cx="4383088" cy="1265623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Планограмма: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3485" y="38307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3х3</a:t>
            </a:r>
            <a:endParaRPr lang="en-GB" dirty="0"/>
          </a:p>
        </p:txBody>
      </p:sp>
      <p:pic>
        <p:nvPicPr>
          <p:cNvPr id="4098" name="Picture 2" descr="\\Rumofs002\sales\TradeMarketing\S&amp;CM HC\Advertising Materials\POSM\2014\Strepsils\Strong pain &amp; Spray\Final\Strepsils_vertical_Spray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14253" r="1704" b="8199"/>
          <a:stretch/>
        </p:blipFill>
        <p:spPr bwMode="auto">
          <a:xfrm>
            <a:off x="3962400" y="381000"/>
            <a:ext cx="5105400" cy="288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\\Rumofs002\sales\TradeMarketing\S&amp;CM HC\IMAGE LIBRARY\Strepsils\3D\Strepsils packs\s_carton_2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9514" b="10283"/>
          <a:stretch/>
        </p:blipFill>
        <p:spPr bwMode="auto">
          <a:xfrm rot="244173">
            <a:off x="6789201" y="487572"/>
            <a:ext cx="822660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\\Rumofs002\sales\TradeMarketing\S&amp;CM HC\IMAGE LIBRARY\Strepsils\3D\Strepsils packs\s_Strepsils Intensive 24 cart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9014" r="10880" b="27604"/>
          <a:stretch/>
        </p:blipFill>
        <p:spPr bwMode="auto">
          <a:xfrm rot="537696">
            <a:off x="7528130" y="2120926"/>
            <a:ext cx="855262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\\Rumofs002\sales\TradeMarketing\S&amp;CM HC\IMAGE LIBRARY\Strepsils\3D\Strepsils packs\3D_strepsils_warm_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200" r="14696" b="27055"/>
          <a:stretch/>
        </p:blipFill>
        <p:spPr bwMode="auto">
          <a:xfrm rot="333240">
            <a:off x="6771046" y="1319957"/>
            <a:ext cx="822091" cy="5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\\Rumofs002\sales\TradeMarketing\S&amp;CM HC\IMAGE LIBRARY\Strepsils\3D\Strepsils packs\s_carton 24 NEW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015" r="9514" b="26860"/>
          <a:stretch/>
        </p:blipFill>
        <p:spPr bwMode="auto">
          <a:xfrm rot="225746">
            <a:off x="7616234" y="1373979"/>
            <a:ext cx="787509" cy="5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\\Rumofs002\sales\TradeMarketing\S&amp;CM HC\IMAGE LIBRARY\Strepsils\3D\Strepsils packs\s_carton 24's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14975" r="9514" b="9672"/>
          <a:stretch/>
        </p:blipFill>
        <p:spPr bwMode="auto">
          <a:xfrm rot="248756">
            <a:off x="7608099" y="534049"/>
            <a:ext cx="850209" cy="5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6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28855_Strepsils_Blister_new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t="11690" r="31593" b="9827"/>
          <a:stretch>
            <a:fillRect/>
          </a:stretch>
        </p:blipFill>
        <p:spPr bwMode="auto">
          <a:xfrm>
            <a:off x="6400800" y="623248"/>
            <a:ext cx="1916052" cy="257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" y="194360"/>
            <a:ext cx="659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Дисплей Стрепсилс </a:t>
            </a:r>
            <a:r>
              <a:rPr lang="en-US" sz="2400" dirty="0" smtClean="0"/>
              <a:t>Warm </a:t>
            </a:r>
            <a:r>
              <a:rPr lang="ru-RU" sz="2400" dirty="0" smtClean="0"/>
              <a:t>на присоске</a:t>
            </a:r>
            <a:endParaRPr lang="en-GB" sz="2400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508000" y="732225"/>
            <a:ext cx="3683000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130х200 мм 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Формованный дисплей </a:t>
            </a: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на </a:t>
            </a:r>
            <a:r>
              <a:rPr lang="ru-RU" sz="1400" kern="0" dirty="0" smtClean="0">
                <a:solidFill>
                  <a:schemeClr val="tx1"/>
                </a:solidFill>
                <a:cs typeface="Arial" pitchFamily="34" charset="0"/>
              </a:rPr>
              <a:t>присоске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Стрепсилс с согревающим эффектом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5" name="Picture 4" descr="IMG_77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t="3448" r="48853" b="19287"/>
          <a:stretch>
            <a:fillRect/>
          </a:stretch>
        </p:blipFill>
        <p:spPr bwMode="auto">
          <a:xfrm>
            <a:off x="6167978" y="4015810"/>
            <a:ext cx="2148874" cy="258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200" y="3557550"/>
            <a:ext cx="659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Прикассовый дисплей Стрепсилс </a:t>
            </a:r>
            <a:r>
              <a:rPr lang="en-US" sz="2400" dirty="0" smtClean="0"/>
              <a:t>Warm</a:t>
            </a:r>
            <a:endParaRPr lang="en-GB" sz="2400" dirty="0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gray">
          <a:xfrm>
            <a:off x="419100" y="4095415"/>
            <a:ext cx="3683000" cy="2468175"/>
          </a:xfrm>
          <a:prstGeom prst="roundRect">
            <a:avLst>
              <a:gd name="adj" fmla="val 16667"/>
            </a:avLst>
          </a:prstGeom>
          <a:ln>
            <a:solidFill>
              <a:srgbClr val="FFC00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Тип выкладки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: закрытая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effectLst/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239х188 мм 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chemeClr val="tx1"/>
                </a:solidFill>
                <a:effectLst/>
                <a:cs typeface="Arial" pitchFamily="34" charset="0"/>
              </a:rPr>
              <a:t>Прикассовый картонный дисплей Стрепсилс с согревающим эффектом</a:t>
            </a:r>
            <a:endParaRPr lang="ru-RU" sz="1400" kern="0" dirty="0" smtClean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87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Гевискон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85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Rumofs002\sales\TradeMarketing\S&amp;CM HC\Advertising Materials\POSM\2014\Gaviscon\Gaviscon suspensions\DISPL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55" y="252566"/>
            <a:ext cx="4438445" cy="3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762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44250"/>
                </a:solidFill>
              </a:rPr>
              <a:t>Дисплей Гевискон суспензии вертикальный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2463800" y="3716339"/>
            <a:ext cx="4622800" cy="779462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u="sng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Планограмма Гевискон суспензии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100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Гевискон Форте для беременных  - ставится в пристёгивающийся карман при заведении СКЮ в аптеке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200" kern="0" dirty="0">
              <a:solidFill>
                <a:srgbClr val="044250"/>
              </a:solidFill>
              <a:latin typeface="Verdana"/>
              <a:cs typeface="Arial" pitchFamily="34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27000" y="773113"/>
            <a:ext cx="4364038" cy="2808287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закрытая, вертикальная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433х199х72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мм (ширна*высота*глубина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Основной </a:t>
            </a: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дисплей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Пристёгивающийся карман для Гевискона Форте для беременных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Сменный </a:t>
            </a: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шелфтокер (вставлен в дисплей)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Мобильный элемент «Двойное действие» – размещаем на ручке наверху над суспензиями Гевискон Двойное действие</a:t>
            </a:r>
          </a:p>
        </p:txBody>
      </p:sp>
      <p:pic>
        <p:nvPicPr>
          <p:cNvPr id="6" name="Picture 18" descr="\\Rumofs002\sales\TradeMarketing\S&amp;CM HC\IMAGE LIBRARY\Гевискон\продукты\3D_Geviskon_Суспенз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4933950"/>
            <a:ext cx="368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9" descr="\\Rumofs002\sales\TradeMarketing\S&amp;CM HC\IMAGE LIBRARY\Гевискон\продукты\GAVISCON_Bottle_forte_r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4922838"/>
            <a:ext cx="3857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4664075"/>
            <a:ext cx="782638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3" descr="\\Rumofs002\sales\TradeMarketing\S&amp;CM HC\IMAGE LIBRARY\Гевискон\продукты\label-300-ml-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88" y="4714875"/>
            <a:ext cx="481012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4" descr="\\Rumofs002\sales\TradeMarketing\S&amp;CM HC\IMAGE LIBRARY\Гевискон\продукты\label-150-ml-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75" y="4902200"/>
            <a:ext cx="41275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\\Rumofs002\sales\TradeMarketing\S&amp;CM HC\IMAGE LIBRARY\Gaviscon\продукты\Picture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664075"/>
            <a:ext cx="766763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940425" y="591502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/>
              <a:t>300мл</a:t>
            </a:r>
            <a:endParaRPr lang="en-GB" sz="1100"/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4491038" y="5816600"/>
            <a:ext cx="6477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/>
              <a:t>DA 15</a:t>
            </a:r>
            <a:r>
              <a:rPr lang="ru-RU" sz="1100"/>
              <a:t>0мл</a:t>
            </a:r>
            <a:endParaRPr lang="en-GB" sz="1100"/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4924425" y="5816600"/>
            <a:ext cx="6651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/>
              <a:t>Форте 150мл</a:t>
            </a:r>
            <a:endParaRPr lang="en-GB" sz="110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5427663" y="591502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 dirty="0"/>
              <a:t>150мл</a:t>
            </a:r>
            <a:endParaRPr lang="en-GB" sz="1100" dirty="0"/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3675063" y="5892800"/>
            <a:ext cx="8874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/>
              <a:t>DA </a:t>
            </a:r>
            <a:r>
              <a:rPr lang="ru-RU" sz="1100"/>
              <a:t>саше</a:t>
            </a:r>
            <a:endParaRPr lang="en-GB" sz="1100"/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2686050" y="5816600"/>
            <a:ext cx="1041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/>
              <a:t>Форте для беременных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893457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Rumofs002\sales\TradeMarketing\S&amp;CM HC\Advertising Materials\POSM\2014\Gaviscon\Gaviscon tabs\Final\Gaviscon_horizont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44250"/>
                </a:solidFill>
              </a:rPr>
              <a:t>Дисплей Гевискон таблетки горизонтальный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2209800" y="3987007"/>
            <a:ext cx="5080000" cy="432593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u="sng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Планограмма Гевискон </a:t>
            </a:r>
            <a:r>
              <a:rPr lang="ru-RU" sz="1200" b="1" u="sng" kern="0" dirty="0" smtClean="0">
                <a:solidFill>
                  <a:srgbClr val="044250"/>
                </a:solidFill>
                <a:latin typeface="Verdana"/>
                <a:cs typeface="Arial" pitchFamily="34" charset="0"/>
              </a:rPr>
              <a:t>таблетки (горизонтальная)</a:t>
            </a:r>
            <a:endParaRPr lang="ru-RU" sz="1200" b="1" u="sng" kern="0" dirty="0">
              <a:solidFill>
                <a:srgbClr val="044250"/>
              </a:solidFill>
              <a:latin typeface="Verdana"/>
              <a:cs typeface="Arial" pitchFamily="34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27000" y="842665"/>
            <a:ext cx="4364038" cy="2808287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закрытая, горизонтальная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Размеры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270х195х50 мм (ш*г*в)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Дисплей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Сменный </a:t>
            </a: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шелфтокер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Элемент </a:t>
            </a: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«Двойное действие</a:t>
            </a: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»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6" name="Picture 3" descr="\\Rumofs002\sales\TradeMarketing\S&amp;CM HC\IMAGE LIBRARY\Gaviscon\продукты\3D_Geviskon_8ta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514461"/>
            <a:ext cx="1170666" cy="6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\Rumofs002\sales\TradeMarketing\S&amp;CM HC\IMAGE LIBRARY\Gaviscon\продукты\3D_Geviskon_16ta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756544"/>
            <a:ext cx="1170666" cy="6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2819400" y="4495800"/>
            <a:ext cx="820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DA </a:t>
            </a:r>
            <a:r>
              <a:rPr lang="ru-RU" sz="1100" dirty="0" smtClean="0"/>
              <a:t>№16</a:t>
            </a:r>
            <a:endParaRPr lang="en-GB" sz="1100" dirty="0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2852283" y="6152636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DA </a:t>
            </a:r>
            <a:r>
              <a:rPr lang="ru-RU" sz="1100" dirty="0" smtClean="0"/>
              <a:t>№</a:t>
            </a:r>
            <a:r>
              <a:rPr lang="en-US" sz="1100" dirty="0" smtClean="0"/>
              <a:t>8</a:t>
            </a:r>
            <a:endParaRPr lang="en-GB" sz="1100" dirty="0"/>
          </a:p>
        </p:txBody>
      </p:sp>
      <p:pic>
        <p:nvPicPr>
          <p:cNvPr id="1026" name="Picture 2" descr="\\Rumofs002\sales\TradeMarketing\S&amp;CM HC\IMAGE LIBRARY\Gaviscon\продукты\Gaviscon_H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93" y="5470506"/>
            <a:ext cx="575436" cy="7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5257800" y="6198513"/>
            <a:ext cx="838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Handy Pack </a:t>
            </a:r>
            <a:r>
              <a:rPr lang="ru-RU" sz="1100" dirty="0" smtClean="0"/>
              <a:t>№</a:t>
            </a:r>
            <a:r>
              <a:rPr lang="en-US" sz="1100" dirty="0" smtClean="0"/>
              <a:t>16</a:t>
            </a:r>
            <a:endParaRPr lang="en-GB" sz="1100" dirty="0"/>
          </a:p>
        </p:txBody>
      </p:sp>
      <p:pic>
        <p:nvPicPr>
          <p:cNvPr id="2" name="Picture 2" descr="\\Rumofs002\sales\TradeMarketing\S&amp;CM HC\IMAGE LIBRARY\Gaviscon\продукты\tabs_3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14167" r="27882" b="35884"/>
          <a:stretch/>
        </p:blipFill>
        <p:spPr bwMode="auto">
          <a:xfrm>
            <a:off x="3980685" y="4740760"/>
            <a:ext cx="1048516" cy="6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umofs002\sales\TradeMarketing\S&amp;CM HC\IMAGE LIBRARY\Gaviscon\продукты\tabs_1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21147" r="21155" b="14267"/>
          <a:stretch/>
        </p:blipFill>
        <p:spPr bwMode="auto">
          <a:xfrm>
            <a:off x="3971717" y="5514461"/>
            <a:ext cx="1057484" cy="6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161631" y="4494934"/>
            <a:ext cx="820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 dirty="0" smtClean="0"/>
              <a:t>№32</a:t>
            </a:r>
            <a:endParaRPr lang="en-GB" sz="1100" dirty="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194514" y="615177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 dirty="0" smtClean="0"/>
              <a:t>№16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11279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Rumofs002\sales\TradeMarketing\S&amp;CM HC\Advertising Materials\POSM\2014\Gaviscon\Gaviscon tabs\Final\Gaviscon_vertic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64" y="42306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44250"/>
                </a:solidFill>
              </a:rPr>
              <a:t>Дисплей Гевискон таблетки вертикальный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2209800" y="3987007"/>
            <a:ext cx="5080000" cy="432593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200" b="1" u="sng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Планограмма Гевискон </a:t>
            </a:r>
            <a:r>
              <a:rPr lang="ru-RU" sz="1200" b="1" u="sng" kern="0" dirty="0" smtClean="0">
                <a:solidFill>
                  <a:srgbClr val="044250"/>
                </a:solidFill>
                <a:latin typeface="Verdana"/>
                <a:cs typeface="Arial" pitchFamily="34" charset="0"/>
              </a:rPr>
              <a:t>таблетки (вертикальная)</a:t>
            </a:r>
            <a:endParaRPr lang="ru-RU" sz="1200" b="1" u="sng" kern="0" dirty="0">
              <a:solidFill>
                <a:srgbClr val="044250"/>
              </a:solidFill>
              <a:latin typeface="Verdana"/>
              <a:cs typeface="Arial" pitchFamily="34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27000" y="808534"/>
            <a:ext cx="4364038" cy="2808287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закрытая, вертикальная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270х80х195 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мм (ш*г*в)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Дисплей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Сменный </a:t>
            </a: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шелфтокер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Элемент </a:t>
            </a:r>
            <a:r>
              <a:rPr lang="ru-RU" sz="1400" kern="0" dirty="0">
                <a:solidFill>
                  <a:srgbClr val="044250"/>
                </a:solidFill>
                <a:latin typeface="+mn-lt"/>
                <a:cs typeface="Arial" pitchFamily="34" charset="0"/>
              </a:rPr>
              <a:t>«Двойное действие</a:t>
            </a: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»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3075" name="Picture 3" descr="\\Rumofs002\sales\TradeMarketing\S&amp;CM HC\IMAGE LIBRARY\Gaviscon\продукты\3D_Geviskon_8ta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86400"/>
            <a:ext cx="1170666" cy="60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Rumofs002\sales\TradeMarketing\S&amp;CM HC\IMAGE LIBRARY\Gaviscon\продукты\3D_Geviskon_16ta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724400"/>
            <a:ext cx="1170666" cy="60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2819400" y="4495800"/>
            <a:ext cx="820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DA </a:t>
            </a:r>
            <a:r>
              <a:rPr lang="ru-RU" sz="1100" dirty="0" smtClean="0"/>
              <a:t>№16</a:t>
            </a:r>
            <a:endParaRPr lang="en-GB" sz="1100" dirty="0"/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2852283" y="609600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DA </a:t>
            </a:r>
            <a:r>
              <a:rPr lang="ru-RU" sz="1100" dirty="0" smtClean="0"/>
              <a:t>№</a:t>
            </a:r>
            <a:r>
              <a:rPr lang="en-US" sz="1100" dirty="0" smtClean="0"/>
              <a:t>8</a:t>
            </a:r>
            <a:endParaRPr lang="en-GB" sz="1100" dirty="0"/>
          </a:p>
        </p:txBody>
      </p:sp>
      <p:pic>
        <p:nvPicPr>
          <p:cNvPr id="10" name="Picture 2" descr="\\Rumofs002\sales\TradeMarketing\S&amp;CM HC\IMAGE LIBRARY\Gaviscon\продукты\Gaviscon_H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29" y="5438363"/>
            <a:ext cx="599900" cy="78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5"/>
          <p:cNvSpPr txBox="1">
            <a:spLocks noChangeArrowheads="1"/>
          </p:cNvSpPr>
          <p:nvPr/>
        </p:nvSpPr>
        <p:spPr bwMode="auto">
          <a:xfrm>
            <a:off x="5181600" y="6198513"/>
            <a:ext cx="838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100" dirty="0" smtClean="0"/>
              <a:t>Handy Pack </a:t>
            </a:r>
            <a:r>
              <a:rPr lang="ru-RU" sz="1100" dirty="0" smtClean="0"/>
              <a:t>№</a:t>
            </a:r>
            <a:r>
              <a:rPr lang="en-US" sz="1100" dirty="0" smtClean="0"/>
              <a:t>16</a:t>
            </a:r>
            <a:endParaRPr lang="en-GB" sz="1100" dirty="0"/>
          </a:p>
        </p:txBody>
      </p:sp>
      <p:pic>
        <p:nvPicPr>
          <p:cNvPr id="12" name="Picture 2" descr="\\Rumofs002\sales\TradeMarketing\S&amp;CM HC\IMAGE LIBRARY\Gaviscon\продукты\tabs_3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2" t="14167" r="27882" b="35884"/>
          <a:stretch/>
        </p:blipFill>
        <p:spPr bwMode="auto">
          <a:xfrm>
            <a:off x="3980685" y="4727852"/>
            <a:ext cx="1048516" cy="6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\\Rumofs002\sales\TradeMarketing\S&amp;CM HC\IMAGE LIBRARY\Gaviscon\продукты\tabs_1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3" t="21147" r="21155" b="14267"/>
          <a:stretch/>
        </p:blipFill>
        <p:spPr bwMode="auto">
          <a:xfrm>
            <a:off x="3971717" y="5501553"/>
            <a:ext cx="1057484" cy="6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4161631" y="4482026"/>
            <a:ext cx="8207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 dirty="0" smtClean="0"/>
              <a:t>№32</a:t>
            </a:r>
            <a:endParaRPr lang="en-GB" sz="1100" dirty="0"/>
          </a:p>
        </p:txBody>
      </p: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4194514" y="6138862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ru-RU" sz="1100" dirty="0" smtClean="0"/>
              <a:t>№16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71824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96"/>
          <a:stretch/>
        </p:blipFill>
        <p:spPr bwMode="auto">
          <a:xfrm>
            <a:off x="4572000" y="683547"/>
            <a:ext cx="4513206" cy="262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44250"/>
                </a:solidFill>
              </a:rPr>
              <a:t>Динамический дисплей (мигающий) Гевискон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9165" y="3611066"/>
            <a:ext cx="4361873" cy="2895600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ru-RU" sz="1200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При необходимости картинка вытаскивается из дисплея и меняется на новую. До появления новой картинки, текущую картинку вытаскивать не нужно</a:t>
            </a:r>
            <a:r>
              <a:rPr lang="ru-RU" sz="1200" kern="0" dirty="0" smtClean="0">
                <a:solidFill>
                  <a:srgbClr val="044250"/>
                </a:solidFill>
                <a:latin typeface="Verdana"/>
                <a:cs typeface="Arial" pitchFamily="34" charset="0"/>
              </a:rPr>
              <a:t>.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ru-RU" sz="1200" kern="0" dirty="0">
              <a:solidFill>
                <a:srgbClr val="044250"/>
              </a:solidFill>
              <a:latin typeface="Verdana"/>
              <a:cs typeface="Arial" pitchFamily="3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ru-RU" sz="1200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Дисплей крепится на присоске к витрине изнутри (т.е. дисплей получается за стеклом витрины).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endParaRPr lang="ru-RU" sz="1200" kern="0" dirty="0">
              <a:solidFill>
                <a:srgbClr val="044250"/>
              </a:solidFill>
              <a:latin typeface="Verdana"/>
              <a:cs typeface="Arial" pitchFamily="3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ru-RU" sz="1200" kern="0" dirty="0">
                <a:solidFill>
                  <a:srgbClr val="044250"/>
                </a:solidFill>
                <a:latin typeface="Verdana"/>
                <a:cs typeface="Arial" pitchFamily="34" charset="0"/>
              </a:rPr>
              <a:t>Если батарейки (3 шт) не вставлены, вставьте их сзади в дисплей. Нажмите кнопку (внизу под батарейками), чтобы включить дисплей. Присоска вставляется в отверстие наверху приклеивающейся стороной вперёд.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27000" y="609600"/>
            <a:ext cx="4364038" cy="2808287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закрытая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100х180х27 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мм с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присоской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(ш*в*г)</a:t>
            </a:r>
          </a:p>
          <a:p>
            <a:pPr>
              <a:defRPr/>
            </a:pPr>
            <a:r>
              <a:rPr lang="ru-RU" sz="1400" b="1" u="sng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Дисплей на присоске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Сменный имидж (вставлен в дисплей)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Батарейки (3 шт вставлены в дисплей)</a:t>
            </a:r>
          </a:p>
          <a:p>
            <a:pPr marL="171450" indent="-171450"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Запасной комплект батареек (3 шт)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</p:txBody>
      </p:sp>
      <p:pic>
        <p:nvPicPr>
          <p:cNvPr id="4099" name="Picture 3" descr="\\Rumofs002\sales\TradeMarketing\S&amp;CM HC\Advertising Materials\POSM\2013\Gaviscon\Dinamic display Gav\Gav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94" y="3382466"/>
            <a:ext cx="4627506" cy="32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89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Rumofs002\sales\TradeMarketing\S&amp;CM HC\Advertising Materials\POSM\2012\Gaviscon\DA final\nSS\07497-TD-RB-4_GAV_DISPL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23" y="762000"/>
            <a:ext cx="322797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44250"/>
                </a:solidFill>
              </a:rPr>
              <a:t>Дисплей Гевискон на присоске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127000" y="808534"/>
            <a:ext cx="4364038" cy="2808287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kern="0" dirty="0" smtClean="0">
                <a:solidFill>
                  <a:srgbClr val="044250"/>
                </a:solidFill>
                <a:cs typeface="Arial" pitchFamily="34" charset="0"/>
              </a:rPr>
              <a:t>закрытая</a:t>
            </a:r>
            <a:endParaRPr lang="ru-RU" sz="1400" kern="0" dirty="0">
              <a:solidFill>
                <a:srgbClr val="044250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rgbClr val="044250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rgbClr val="044250"/>
                </a:solidFill>
                <a:cs typeface="Arial" pitchFamily="34" charset="0"/>
              </a:rPr>
              <a:t>: </a:t>
            </a:r>
            <a:r>
              <a:rPr lang="ru-RU" sz="1400" dirty="0">
                <a:solidFill>
                  <a:srgbClr val="044250"/>
                </a:solidFill>
              </a:rPr>
              <a:t>100х160мм</a:t>
            </a:r>
            <a:endParaRPr lang="en-GB" sz="1400" dirty="0">
              <a:solidFill>
                <a:srgbClr val="044250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В комплекте:</a:t>
            </a:r>
          </a:p>
          <a:p>
            <a:pPr marL="171450" indent="-171450" algn="l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 smtClean="0">
                <a:solidFill>
                  <a:srgbClr val="044250"/>
                </a:solidFill>
                <a:latin typeface="+mn-lt"/>
                <a:cs typeface="Arial" pitchFamily="34" charset="0"/>
              </a:rPr>
              <a:t>Формованный дисплей на присоске Гевискон Двойное Действие</a:t>
            </a:r>
            <a:endParaRPr lang="ru-RU" sz="1400" kern="0" dirty="0">
              <a:solidFill>
                <a:srgbClr val="044250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289" y="2362200"/>
            <a:ext cx="4331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Wingdings" pitchFamily="2" charset="2"/>
              <a:buChar char="q"/>
              <a:defRPr/>
            </a:pPr>
            <a:r>
              <a:rPr lang="ru-RU" sz="1200" kern="0" dirty="0">
                <a:solidFill>
                  <a:srgbClr val="1F497D"/>
                </a:solidFill>
                <a:latin typeface="Verdana"/>
                <a:cs typeface="Arial" pitchFamily="34" charset="0"/>
              </a:rPr>
              <a:t>Дисплей крепится на присоске к витрине изнутри (т.е. дисплей получается за стеклом витрины).</a:t>
            </a:r>
          </a:p>
        </p:txBody>
      </p:sp>
    </p:spTree>
    <p:extLst>
      <p:ext uri="{BB962C8B-B14F-4D97-AF65-F5344CB8AC3E}">
        <p14:creationId xmlns:p14="http://schemas.microsoft.com/office/powerpoint/2010/main" val="850439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Лемсип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27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Шелфтоккер</a:t>
            </a:r>
            <a:endParaRPr lang="en-US" sz="2400" smtClean="0"/>
          </a:p>
        </p:txBody>
      </p:sp>
      <p:sp>
        <p:nvSpPr>
          <p:cNvPr id="71683" name="Rectangle 1"/>
          <p:cNvSpPr>
            <a:spLocks noChangeArrowheads="1"/>
          </p:cNvSpPr>
          <p:nvPr/>
        </p:nvSpPr>
        <p:spPr bwMode="auto">
          <a:xfrm>
            <a:off x="323850" y="1268413"/>
            <a:ext cx="333375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От английского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shelf </a:t>
            </a:r>
            <a:r>
              <a:rPr lang="en-US" sz="2000" b="1" dirty="0" smtClean="0">
                <a:solidFill>
                  <a:srgbClr val="595959"/>
                </a:solidFill>
                <a:cs typeface="Arial" charset="0"/>
              </a:rPr>
              <a:t>–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полка,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talk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– говорить, то есть дословно «говорящая полка»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.</a:t>
            </a:r>
            <a:endParaRPr lang="ru-RU" sz="2000" dirty="0" smtClean="0">
              <a:solidFill>
                <a:srgbClr val="595959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Рекламное изображение, которое крепится на полку в магазине для визуального объединения продукции одной торговой марки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или для выделения определенного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SKU.</a:t>
            </a:r>
            <a:endParaRPr lang="ru-RU" sz="2000" dirty="0" smtClean="0">
              <a:solidFill>
                <a:srgbClr val="595959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Бывают бумажные и пластиковые.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Возможно наличие вырубных элементов.</a:t>
            </a:r>
          </a:p>
        </p:txBody>
      </p:sp>
      <p:pic>
        <p:nvPicPr>
          <p:cNvPr id="71686" name="Picture 6" descr="\\Rumofs002\sales\TradeMarketing\S&amp;CM HC\FIELD VISITS\Kazan (29.11.13)\IMG_20131129_1600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68413"/>
            <a:ext cx="5334000" cy="399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6324600" y="4343400"/>
            <a:ext cx="12954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019800" y="2743200"/>
            <a:ext cx="2286000" cy="5251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343400" y="2728175"/>
            <a:ext cx="15240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065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38100" y="15875"/>
            <a:ext cx="558006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400" b="1"/>
              <a:t>Дисплей Лемсип горизонтальный</a:t>
            </a:r>
            <a:endParaRPr lang="en-GB" sz="2400" b="1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44463" y="503238"/>
            <a:ext cx="4606925" cy="2097087"/>
          </a:xfrm>
          <a:prstGeom prst="roundRect">
            <a:avLst>
              <a:gd name="adj" fmla="val 16667"/>
            </a:avLst>
          </a:prstGeom>
          <a:solidFill>
            <a:srgbClr val="00B050">
              <a:alpha val="1294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выкладки: 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закрытая, горизонтальная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Размеры: </a:t>
            </a: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360х250х50 мм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b="1" kern="0" dirty="0">
              <a:solidFill>
                <a:schemeClr val="tx2"/>
              </a:solidFill>
              <a:latin typeface="+mn-lt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Основной дисплей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ru-RU" sz="1400" b="1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Под первый ряд выкладки вставляются подиумы</a:t>
            </a: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79388" y="3060700"/>
            <a:ext cx="3959225" cy="3598863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Планограмма: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053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" b="66"/>
          <a:stretch>
            <a:fillRect/>
          </a:stretch>
        </p:blipFill>
        <p:spPr bwMode="auto">
          <a:xfrm>
            <a:off x="5003800" y="873125"/>
            <a:ext cx="3744913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"/>
          <a:stretch>
            <a:fillRect/>
          </a:stretch>
        </p:blipFill>
        <p:spPr bwMode="auto">
          <a:xfrm>
            <a:off x="7351713" y="3125788"/>
            <a:ext cx="1792287" cy="159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42988" y="3673475"/>
          <a:ext cx="2517776" cy="111443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1379"/>
                <a:gridCol w="1012031"/>
                <a:gridCol w="724366"/>
              </a:tblGrid>
              <a:tr h="5659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Лемон 10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 Черная смородина 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10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Макс 10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485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 Лемон 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 Черная смородина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0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Лемсип</a:t>
                      </a:r>
                      <a:r>
                        <a:rPr lang="ru-RU" sz="1000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Макс 5</a:t>
                      </a:r>
                      <a:endParaRPr lang="en-GB" sz="1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513" marR="91513" marT="45661" marB="45661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6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4854575"/>
            <a:ext cx="2160587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170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Вит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85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ctrTitle"/>
          </p:nvPr>
        </p:nvSpPr>
        <p:spPr>
          <a:xfrm>
            <a:off x="107950" y="0"/>
            <a:ext cx="3600450" cy="954088"/>
          </a:xfr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 smtClean="0"/>
              <a:t>Дисплей Вит картонный</a:t>
            </a:r>
            <a:endParaRPr lang="en-GB" sz="2800" b="1" dirty="0"/>
          </a:p>
        </p:txBody>
      </p:sp>
      <p:pic>
        <p:nvPicPr>
          <p:cNvPr id="30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b="12679"/>
          <a:stretch>
            <a:fillRect/>
          </a:stretch>
        </p:blipFill>
        <p:spPr bwMode="auto">
          <a:xfrm>
            <a:off x="2763838" y="1370013"/>
            <a:ext cx="61849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266700" y="5013325"/>
            <a:ext cx="3889375" cy="1584325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solidFill>
              <a:srgbClr val="FF66FF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: открытая, горизонтальная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: 350х85х145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Описание: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Основной дисплей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Выносной отстёгивающийся элемент в виде девушки. </a:t>
            </a:r>
          </a:p>
        </p:txBody>
      </p:sp>
    </p:spTree>
    <p:extLst>
      <p:ext uri="{BB962C8B-B14F-4D97-AF65-F5344CB8AC3E}">
        <p14:creationId xmlns:p14="http://schemas.microsoft.com/office/powerpoint/2010/main" val="362612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179388" y="-90488"/>
            <a:ext cx="4475162" cy="836613"/>
          </a:xfr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/>
              <a:t>Вобблер, </a:t>
            </a:r>
            <a:r>
              <a:rPr lang="ru-RU" sz="2800" b="1" dirty="0" smtClean="0"/>
              <a:t>шелфтоккеры</a:t>
            </a:r>
            <a:endParaRPr lang="en-GB" sz="2800" b="1" dirty="0"/>
          </a:p>
        </p:txBody>
      </p:sp>
      <p:pic>
        <p:nvPicPr>
          <p:cNvPr id="409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0813" y="4130675"/>
            <a:ext cx="4910137" cy="900113"/>
          </a:xfrm>
        </p:spPr>
      </p:pic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395288" y="4184650"/>
            <a:ext cx="3255962" cy="7921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solidFill>
              <a:srgbClr val="FF66FF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Шелфтокер </a:t>
            </a:r>
            <a:r>
              <a:rPr lang="en-GB" sz="1400" b="1" u="sng" kern="0" dirty="0" err="1">
                <a:solidFill>
                  <a:schemeClr val="tx1"/>
                </a:solidFill>
                <a:cs typeface="Arial" pitchFamily="34" charset="0"/>
              </a:rPr>
              <a:t>Veet</a:t>
            </a:r>
            <a:r>
              <a:rPr lang="en-GB" sz="1400" b="1" u="sng" kern="0" dirty="0">
                <a:solidFill>
                  <a:schemeClr val="tx1"/>
                </a:solidFill>
                <a:cs typeface="Arial" pitchFamily="34" charset="0"/>
              </a:rPr>
              <a:t>. </a:t>
            </a: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Вся линейка 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Размеры: 500 мм х 80 мм </a:t>
            </a:r>
          </a:p>
        </p:txBody>
      </p:sp>
      <p:pic>
        <p:nvPicPr>
          <p:cNvPr id="410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7645" r="11505" b="10042"/>
          <a:stretch>
            <a:fillRect/>
          </a:stretch>
        </p:blipFill>
        <p:spPr bwMode="auto">
          <a:xfrm>
            <a:off x="5580063" y="585788"/>
            <a:ext cx="2663825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539750" y="1736725"/>
            <a:ext cx="3254375" cy="792163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solidFill>
              <a:srgbClr val="FF66FF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Вобблер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: 110х110 мм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Описание: </a:t>
            </a:r>
            <a:r>
              <a:rPr lang="ru-RU" sz="1400" kern="0" dirty="0">
                <a:solidFill>
                  <a:schemeClr val="tx1"/>
                </a:solidFill>
                <a:cs typeface="Arial" pitchFamily="34" charset="0"/>
              </a:rPr>
              <a:t>пластиковая ножка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4103" name="Picture 10" descr="D:\Data\nastepanov\Desktop\VEET\_POSM\posm design\HH\veet_shelf1 (5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5673725"/>
            <a:ext cx="49657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3"/>
          <p:cNvSpPr>
            <a:spLocks noChangeArrowheads="1"/>
          </p:cNvSpPr>
          <p:nvPr/>
        </p:nvSpPr>
        <p:spPr bwMode="gray">
          <a:xfrm>
            <a:off x="395288" y="5673725"/>
            <a:ext cx="3255962" cy="792162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solidFill>
              <a:srgbClr val="FF66FF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Шелфтокер </a:t>
            </a:r>
            <a:r>
              <a:rPr lang="en-GB" sz="1400" b="1" u="sng" kern="0" dirty="0" err="1">
                <a:solidFill>
                  <a:schemeClr val="tx1"/>
                </a:solidFill>
                <a:cs typeface="Arial" pitchFamily="34" charset="0"/>
              </a:rPr>
              <a:t>Veet</a:t>
            </a:r>
            <a:r>
              <a:rPr lang="en-GB" sz="1400" b="1" u="sng" kern="0" dirty="0">
                <a:solidFill>
                  <a:schemeClr val="tx1"/>
                </a:solidFill>
                <a:cs typeface="Arial" pitchFamily="34" charset="0"/>
              </a:rPr>
              <a:t>. </a:t>
            </a: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Новинка</a:t>
            </a:r>
          </a:p>
          <a:p>
            <a:pPr algn="ctr"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Размеры: 500 мм х 80 мм </a:t>
            </a:r>
          </a:p>
        </p:txBody>
      </p:sp>
    </p:spTree>
    <p:extLst>
      <p:ext uri="{BB962C8B-B14F-4D97-AF65-F5344CB8AC3E}">
        <p14:creationId xmlns:p14="http://schemas.microsoft.com/office/powerpoint/2010/main" val="13205398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0"/>
            <a:ext cx="4321175" cy="8493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800" b="1" dirty="0" smtClean="0"/>
              <a:t>Постеры</a:t>
            </a:r>
            <a:endParaRPr lang="en-GB" sz="2800" b="1" dirty="0"/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889375" cy="544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684213" y="1557338"/>
            <a:ext cx="2808287" cy="83185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solidFill>
              <a:srgbClr val="FF66FF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ru-RU" sz="1400" b="1" u="sng" kern="0">
                <a:solidFill>
                  <a:schemeClr val="tx1"/>
                </a:solidFill>
                <a:cs typeface="Arial" pitchFamily="34" charset="0"/>
              </a:rPr>
              <a:t>Постер: </a:t>
            </a:r>
            <a:endParaRPr lang="ru-RU" sz="1400" b="1" u="sng" kern="0" dirty="0">
              <a:solidFill>
                <a:schemeClr val="tx1"/>
              </a:solidFill>
              <a:cs typeface="Arial" pitchFamily="34" charset="0"/>
            </a:endParaRP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Формат: А3  </a:t>
            </a:r>
          </a:p>
          <a:p>
            <a:pPr>
              <a:defRPr/>
            </a:pPr>
            <a:r>
              <a:rPr lang="ru-RU" sz="1400" b="1" u="sng" kern="0" dirty="0">
                <a:solidFill>
                  <a:schemeClr val="tx1"/>
                </a:solidFill>
                <a:cs typeface="Arial" pitchFamily="34" charset="0"/>
              </a:rPr>
              <a:t>Формат:  А4</a:t>
            </a:r>
          </a:p>
          <a:p>
            <a:pPr>
              <a:defRPr/>
            </a:pPr>
            <a:endParaRPr lang="ru-RU" sz="1400" kern="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04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ПОСМ и оборудование Деттол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510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" y="82550"/>
            <a:ext cx="5507038" cy="83661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00B050"/>
                </a:solidFill>
                <a:ea typeface="+mn-ea"/>
                <a:cs typeface="+mn-cs"/>
              </a:rPr>
              <a:t>Вертикальный дисплей без стока</a:t>
            </a:r>
            <a:endParaRPr lang="en-GB" sz="2400" b="1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pic>
        <p:nvPicPr>
          <p:cNvPr id="30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908050"/>
            <a:ext cx="3887788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179388" y="1536700"/>
            <a:ext cx="4364037" cy="2808288"/>
          </a:xfrm>
          <a:prstGeom prst="roundRect">
            <a:avLst>
              <a:gd name="adj" fmla="val 16667"/>
            </a:avLst>
          </a:prstGeom>
          <a:solidFill>
            <a:srgbClr val="00B050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закрытая, вертикальная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147х40х80мм (ширна*высота*глубина)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Основной дисплей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Вставка «Новинка»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Вставка с логотипом</a:t>
            </a:r>
          </a:p>
        </p:txBody>
      </p:sp>
    </p:spTree>
    <p:extLst>
      <p:ext uri="{BB962C8B-B14F-4D97-AF65-F5344CB8AC3E}">
        <p14:creationId xmlns:p14="http://schemas.microsoft.com/office/powerpoint/2010/main" val="364849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4187825" cy="9223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u-RU" sz="2400" b="1" dirty="0" smtClean="0">
                <a:solidFill>
                  <a:srgbClr val="00B050"/>
                </a:solidFill>
                <a:ea typeface="+mn-ea"/>
                <a:cs typeface="+mn-cs"/>
              </a:rPr>
              <a:t>Дисплей-трей со стоком</a:t>
            </a:r>
            <a:endParaRPr lang="en-GB" sz="2400" b="1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pic>
        <p:nvPicPr>
          <p:cNvPr id="409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6100" y="2492375"/>
            <a:ext cx="4537075" cy="3284538"/>
          </a:xfrm>
        </p:spPr>
      </p:pic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44463" y="1341438"/>
            <a:ext cx="4067175" cy="1800225"/>
          </a:xfrm>
          <a:prstGeom prst="roundRect">
            <a:avLst>
              <a:gd name="adj" fmla="val 16667"/>
            </a:avLst>
          </a:prstGeom>
          <a:solidFill>
            <a:srgbClr val="33CCCC">
              <a:alpha val="13725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Тип выкладки</a:t>
            </a: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: открытая, горизонтальная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Размеры</a:t>
            </a: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180х20х60 мм (ш*г*в)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b="1" u="sng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Описание: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Дисплей</a:t>
            </a:r>
          </a:p>
          <a:p>
            <a:pPr marL="171450" indent="-171450" fontAlgn="auto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ü"/>
              <a:defRPr/>
            </a:pP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стоппер </a:t>
            </a:r>
            <a:r>
              <a:rPr lang="en-GB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D-80</a:t>
            </a:r>
            <a:r>
              <a:rPr lang="ru-RU" sz="1400" kern="0" dirty="0">
                <a:solidFill>
                  <a:schemeClr val="tx2"/>
                </a:solidFill>
                <a:latin typeface="+mn-lt"/>
                <a:cs typeface="Arial" pitchFamily="34" charset="0"/>
              </a:rPr>
              <a:t>мм</a:t>
            </a:r>
          </a:p>
        </p:txBody>
      </p:sp>
    </p:spTree>
    <p:extLst>
      <p:ext uri="{BB962C8B-B14F-4D97-AF65-F5344CB8AC3E}">
        <p14:creationId xmlns:p14="http://schemas.microsoft.com/office/powerpoint/2010/main" val="9343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Вобблер</a:t>
            </a:r>
            <a:endParaRPr lang="en-US" sz="2400" smtClean="0"/>
          </a:p>
        </p:txBody>
      </p:sp>
      <p:sp>
        <p:nvSpPr>
          <p:cNvPr id="72707" name="Rectangle 1"/>
          <p:cNvSpPr>
            <a:spLocks noChangeArrowheads="1"/>
          </p:cNvSpPr>
          <p:nvPr/>
        </p:nvSpPr>
        <p:spPr bwMode="auto">
          <a:xfrm>
            <a:off x="323850" y="1268413"/>
            <a:ext cx="32575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От английского </a:t>
            </a:r>
            <a:r>
              <a:rPr lang="en-US" sz="2000" dirty="0" smtClean="0">
                <a:solidFill>
                  <a:srgbClr val="595959"/>
                </a:solidFill>
                <a:cs typeface="Arial" charset="0"/>
              </a:rPr>
              <a:t>wobbler – </a:t>
            </a: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колебаться,  дрожать.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Рекламный носитель фигурной формы с «ножкой», при помощи которой он приклеивается на 2-х сторонний скотч к любому месту рекламы товара (полка, дисплей).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Может быть различной формы и размера с вырубными элементами.</a:t>
            </a:r>
          </a:p>
        </p:txBody>
      </p:sp>
      <p:pic>
        <p:nvPicPr>
          <p:cNvPr id="157699" name="Picture 3" descr="\\Rumofs002\sales\TradeMarketing\S&amp;CM HC\FIELD VISITS\Nov Sochi\IMG_43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" b="7384"/>
          <a:stretch>
            <a:fillRect/>
          </a:stretch>
        </p:blipFill>
        <p:spPr bwMode="auto">
          <a:xfrm>
            <a:off x="3579254" y="1420812"/>
            <a:ext cx="5384276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347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Стоппер</a:t>
            </a:r>
            <a:endParaRPr lang="en-US" sz="240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От английского </a:t>
            </a:r>
            <a:r>
              <a:rPr lang="en-US" sz="2000" smtClean="0">
                <a:solidFill>
                  <a:srgbClr val="595959"/>
                </a:solidFill>
                <a:cs typeface="Arial" charset="0"/>
              </a:rPr>
              <a:t>Stop – </a:t>
            </a: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остановить.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Материал, предназначенный для «остановки» - привлечения взгляда покупателя.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Может являться разграничителем  ассортиментного ряда на полке в торговой точке.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Может размещаться как в самой категории, так в кросс-категории, а также в кассовой зоне.</a:t>
            </a:r>
            <a:endParaRPr lang="en-US" sz="2000" smtClean="0">
              <a:solidFill>
                <a:srgbClr val="595959"/>
              </a:solidFill>
              <a:cs typeface="Arial" charset="0"/>
            </a:endParaRPr>
          </a:p>
        </p:txBody>
      </p:sp>
      <p:pic>
        <p:nvPicPr>
          <p:cNvPr id="73734" name="Picture 6" descr="\\Rumofs002\sales\TradeMarketing\S&amp;CM HC\FIELD VISITS\July\Saratov\IMG_03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25538"/>
            <a:ext cx="4184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5" name="Picture 7" descr="\\Rumofs002\sales\TradeMarketing\S&amp;CM HC\FIELD VISITS\July\Saratov\IMG_03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125538"/>
            <a:ext cx="4184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4343400" y="2728174"/>
            <a:ext cx="1524000" cy="21486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419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Монетница</a:t>
            </a:r>
            <a:endParaRPr lang="en-US" sz="240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Подставка для мелочи (сдачи).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Размещается в прикассовой зоне магазина.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На монетнице</a:t>
            </a:r>
            <a:r>
              <a:rPr lang="en-US" sz="2000" smtClean="0">
                <a:solidFill>
                  <a:srgbClr val="595959"/>
                </a:solidFill>
                <a:cs typeface="Arial" charset="0"/>
              </a:rPr>
              <a:t>/ </a:t>
            </a: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или внутри ее размещается реклама бренда</a:t>
            </a:r>
            <a:r>
              <a:rPr lang="en-US" sz="2000" smtClean="0">
                <a:solidFill>
                  <a:srgbClr val="595959"/>
                </a:solidFill>
                <a:cs typeface="Arial" charset="0"/>
              </a:rPr>
              <a:t>/</a:t>
            </a: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продукта, а иногда и муляж самого продукта.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Бывают круглой или квадратной формы. Производятся из различных материалов, но чаще всего пластик.</a:t>
            </a:r>
          </a:p>
        </p:txBody>
      </p:sp>
      <p:pic>
        <p:nvPicPr>
          <p:cNvPr id="74756" name="Picture 4" descr="\\Rumofs002\sales\TradeMarketing\S&amp;CM HC\Seasonal campaign\CF1\фото с полей\01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268413"/>
            <a:ext cx="7451725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196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Короб для чеков</a:t>
            </a:r>
            <a:endParaRPr lang="en-US" sz="240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850" y="1268413"/>
            <a:ext cx="828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Бумажная или пластиковая коробочка без верха.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Предназначена для того, чтобы выбрасывать ненужные чеки.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На все поверхности размещается рекламная информация.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smtClean="0">
                <a:solidFill>
                  <a:srgbClr val="595959"/>
                </a:solidFill>
                <a:cs typeface="Arial" charset="0"/>
              </a:rPr>
              <a:t>Размещение в прикассовой зоне.</a:t>
            </a:r>
          </a:p>
        </p:txBody>
      </p:sp>
      <p:pic>
        <p:nvPicPr>
          <p:cNvPr id="75780" name="Picture 4" descr="\\Rumofs002\sales\TradeMarketing\S&amp;CM HC\Seasonal campaign\CF1\фото с полей\-00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14600"/>
            <a:ext cx="5314950" cy="398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4724400" y="3962400"/>
            <a:ext cx="1295400" cy="12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76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Заголовок 1"/>
          <p:cNvSpPr>
            <a:spLocks noGrp="1"/>
          </p:cNvSpPr>
          <p:nvPr>
            <p:ph type="title"/>
          </p:nvPr>
        </p:nvSpPr>
        <p:spPr>
          <a:xfrm>
            <a:off x="985838" y="2603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Виды </a:t>
            </a:r>
            <a:r>
              <a:rPr lang="en-US" smtClean="0"/>
              <a:t>POSM</a:t>
            </a:r>
            <a:r>
              <a:rPr lang="ru-RU" smtClean="0"/>
              <a:t/>
            </a:r>
            <a:br>
              <a:rPr lang="ru-RU" smtClean="0"/>
            </a:br>
            <a:r>
              <a:rPr lang="ru-RU" sz="2400" smtClean="0"/>
              <a:t>Прикассовый коврик</a:t>
            </a:r>
            <a:endParaRPr lang="en-US" sz="2400" smtClean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3850" y="1268413"/>
            <a:ext cx="371475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Материал из вспененного ПВХ (поливинилхлорид).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Аналогичен коврику для компьютерной мыши.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Размещается в прикассовой зоне на прилавке.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Привлекает внимание как покупателя, так и служит напоминанием о продукте фармацевту.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000" dirty="0" smtClean="0">
                <a:solidFill>
                  <a:srgbClr val="595959"/>
                </a:solidFill>
                <a:cs typeface="Arial" charset="0"/>
              </a:rPr>
              <a:t>Монетница, Короб для чеков и Прикассовый коврик часто группируют в Прикассовый набор, то есть все 3 материала с аналогичной коммуникацией.</a:t>
            </a:r>
          </a:p>
        </p:txBody>
      </p:sp>
      <p:pic>
        <p:nvPicPr>
          <p:cNvPr id="76804" name="Picture 4" descr="\\Rumofs002\sales\TradeMarketing\S&amp;CM HC\Seasonal campaign\CF1\фото с полей\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51" y="1378039"/>
            <a:ext cx="497912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4731913" y="3554216"/>
            <a:ext cx="2895600" cy="12953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03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Тема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1843</Words>
  <Application>Microsoft Office PowerPoint</Application>
  <PresentationFormat>On-screen Show (4:3)</PresentationFormat>
  <Paragraphs>438</Paragraphs>
  <Slides>47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2_Тема Office</vt:lpstr>
      <vt:lpstr>1_Тема Office</vt:lpstr>
      <vt:lpstr>POSM</vt:lpstr>
      <vt:lpstr>Виды POSM</vt:lpstr>
      <vt:lpstr>Виды POSM Плакат/ постер/ листовка</vt:lpstr>
      <vt:lpstr>Виды POSM Шелфтоккер</vt:lpstr>
      <vt:lpstr>Виды POSM Вобблер</vt:lpstr>
      <vt:lpstr>Виды POSM Стоппер</vt:lpstr>
      <vt:lpstr>Виды POSM Монетница</vt:lpstr>
      <vt:lpstr>Виды POSM Короб для чеков</vt:lpstr>
      <vt:lpstr>Виды POSM Прикассовый коврик</vt:lpstr>
      <vt:lpstr>Виды POSM Полочный дисплей</vt:lpstr>
      <vt:lpstr>Виды POSM Прикассовый дисплей</vt:lpstr>
      <vt:lpstr>Виды POSM Напольный дисплей со стоком</vt:lpstr>
      <vt:lpstr>Виды POSM Напольный дисплей без стока</vt:lpstr>
      <vt:lpstr>POS-поддержка</vt:lpstr>
      <vt:lpstr>ПОСМ и оборудование Нурофен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ПОСМ и оборудование Нурофен для детей</vt:lpstr>
      <vt:lpstr>PowerPoint Presentation</vt:lpstr>
      <vt:lpstr>PowerPoint Presentation</vt:lpstr>
      <vt:lpstr>ПОСМ и оборудование Стрепсилс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ПОСМ и оборудование Гевискон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ПОСМ и оборудование Лемсип</vt:lpstr>
      <vt:lpstr>PowerPoint Presentation</vt:lpstr>
      <vt:lpstr>ПОСМ и оборудование Вит</vt:lpstr>
      <vt:lpstr>Дисплей Вит картонный</vt:lpstr>
      <vt:lpstr>Вобблер, шелфтоккеры</vt:lpstr>
      <vt:lpstr>Постеры</vt:lpstr>
      <vt:lpstr>ПОСМ и оборудование Деттол</vt:lpstr>
      <vt:lpstr>Вертикальный дисплей без стока</vt:lpstr>
      <vt:lpstr>Дисплей-трей со стоком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POSM</dc:title>
  <dc:creator/>
  <cp:lastModifiedBy>Petrukhina, Tatiana</cp:lastModifiedBy>
  <cp:revision>3</cp:revision>
  <dcterms:created xsi:type="dcterms:W3CDTF">2006-08-16T00:00:00Z</dcterms:created>
  <dcterms:modified xsi:type="dcterms:W3CDTF">2014-04-16T07:43:02Z</dcterms:modified>
</cp:coreProperties>
</file>